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8" r:id="rId3"/>
    <p:sldId id="343" r:id="rId4"/>
    <p:sldId id="450" r:id="rId5"/>
    <p:sldId id="451" r:id="rId6"/>
    <p:sldId id="452" r:id="rId7"/>
    <p:sldId id="397" r:id="rId8"/>
    <p:sldId id="396" r:id="rId9"/>
    <p:sldId id="398" r:id="rId10"/>
    <p:sldId id="261" r:id="rId11"/>
    <p:sldId id="340" r:id="rId12"/>
    <p:sldId id="262" r:id="rId13"/>
    <p:sldId id="302" r:id="rId14"/>
    <p:sldId id="304" r:id="rId15"/>
    <p:sldId id="303" r:id="rId16"/>
    <p:sldId id="305" r:id="rId17"/>
    <p:sldId id="306" r:id="rId18"/>
    <p:sldId id="307" r:id="rId19"/>
    <p:sldId id="308" r:id="rId20"/>
    <p:sldId id="309" r:id="rId21"/>
    <p:sldId id="341" r:id="rId22"/>
    <p:sldId id="310" r:id="rId23"/>
    <p:sldId id="311" r:id="rId24"/>
    <p:sldId id="312" r:id="rId25"/>
    <p:sldId id="313" r:id="rId26"/>
    <p:sldId id="314" r:id="rId27"/>
    <p:sldId id="315" r:id="rId28"/>
    <p:sldId id="316" r:id="rId29"/>
    <p:sldId id="317" r:id="rId30"/>
    <p:sldId id="321" r:id="rId31"/>
    <p:sldId id="322" r:id="rId32"/>
    <p:sldId id="323" r:id="rId33"/>
    <p:sldId id="318" r:id="rId34"/>
    <p:sldId id="326" r:id="rId35"/>
    <p:sldId id="324" r:id="rId36"/>
    <p:sldId id="325" r:id="rId37"/>
    <p:sldId id="319" r:id="rId38"/>
    <p:sldId id="327" r:id="rId39"/>
    <p:sldId id="328" r:id="rId40"/>
    <p:sldId id="329" r:id="rId41"/>
    <p:sldId id="330" r:id="rId42"/>
    <p:sldId id="331" r:id="rId43"/>
    <p:sldId id="332" r:id="rId44"/>
    <p:sldId id="395" r:id="rId45"/>
    <p:sldId id="342" r:id="rId46"/>
    <p:sldId id="333" r:id="rId47"/>
    <p:sldId id="334" r:id="rId48"/>
    <p:sldId id="281" r:id="rId49"/>
  </p:sldIdLst>
  <p:sldSz cx="9144000" cy="5143500" type="screen16x9"/>
  <p:notesSz cx="6858000" cy="9144000"/>
  <p:embeddedFontLst>
    <p:embeddedFont>
      <p:font typeface="Aref Ruqaa" panose="02000503000000000000" pitchFamily="2" charset="-78"/>
      <p:regular r:id="rId51"/>
      <p:bold r:id="rId52"/>
    </p:embeddedFont>
    <p:embeddedFont>
      <p:font typeface="Calibri" panose="020F0502020204030204" pitchFamily="34"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DM Sans" panose="020B0604020202020204" charset="0"/>
      <p:regular r:id="rId61"/>
    </p:embeddedFont>
    <p:embeddedFont>
      <p:font typeface="Fira Sans" panose="020B0503050000020004" pitchFamily="34" charset="0"/>
      <p:regular r:id="rId62"/>
      <p:bold r:id="rId63"/>
    </p:embeddedFont>
    <p:embeddedFont>
      <p:font typeface="Lato" panose="020F0502020204030203" pitchFamily="34" charset="0"/>
      <p:regular r:id="rId64"/>
      <p:bold r:id="rId65"/>
      <p:italic r:id="rId66"/>
      <p:boldItalic r:id="rId67"/>
    </p:embeddedFont>
    <p:embeddedFont>
      <p:font typeface="Ubuntu Mono" panose="020B0604020202020204" charset="0"/>
      <p:regular r:id="rId68"/>
      <p:bold r:id="rId69"/>
      <p:italic r:id="rId70"/>
      <p:boldItalic r:id="rId71"/>
    </p:embeddedFont>
  </p:embeddedFontLst>
  <p:custDataLst>
    <p:tags r:id="rId7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61A3E241-F1D3-40F2-8EF5-C495BE30D2E4}">
          <p14:sldIdLst>
            <p14:sldId id="256"/>
            <p14:sldId id="258"/>
            <p14:sldId id="343"/>
            <p14:sldId id="450"/>
            <p14:sldId id="451"/>
            <p14:sldId id="452"/>
            <p14:sldId id="397"/>
            <p14:sldId id="396"/>
            <p14:sldId id="398"/>
          </p14:sldIdLst>
        </p14:section>
        <p14:section name="Data Types" id="{5205BB81-11A1-4A13-A81B-9F9BE706645F}">
          <p14:sldIdLst>
            <p14:sldId id="261"/>
            <p14:sldId id="340"/>
            <p14:sldId id="262"/>
            <p14:sldId id="302"/>
            <p14:sldId id="304"/>
            <p14:sldId id="303"/>
            <p14:sldId id="305"/>
            <p14:sldId id="306"/>
            <p14:sldId id="307"/>
            <p14:sldId id="308"/>
            <p14:sldId id="309"/>
            <p14:sldId id="341"/>
            <p14:sldId id="310"/>
          </p14:sldIdLst>
        </p14:section>
        <p14:section name="Null Safety" id="{31E34580-C3F3-4548-9236-2712E8AB2DAC}">
          <p14:sldIdLst>
            <p14:sldId id="311"/>
            <p14:sldId id="312"/>
            <p14:sldId id="313"/>
            <p14:sldId id="314"/>
            <p14:sldId id="315"/>
            <p14:sldId id="316"/>
            <p14:sldId id="317"/>
            <p14:sldId id="321"/>
            <p14:sldId id="322"/>
            <p14:sldId id="323"/>
            <p14:sldId id="318"/>
            <p14:sldId id="326"/>
            <p14:sldId id="324"/>
            <p14:sldId id="325"/>
          </p14:sldIdLst>
        </p14:section>
        <p14:section name="OOP" id="{B7474E80-7B3D-4702-8120-63AEBD762873}">
          <p14:sldIdLst>
            <p14:sldId id="319"/>
            <p14:sldId id="327"/>
            <p14:sldId id="328"/>
            <p14:sldId id="329"/>
            <p14:sldId id="330"/>
            <p14:sldId id="331"/>
            <p14:sldId id="332"/>
          </p14:sldIdLst>
        </p14:section>
        <p14:section name="Async" id="{844AEA96-1441-42C5-8F61-80ECEF9AC13E}">
          <p14:sldIdLst>
            <p14:sldId id="395"/>
            <p14:sldId id="342"/>
            <p14:sldId id="333"/>
            <p14:sldId id="334"/>
          </p14:sldIdLst>
        </p14:section>
        <p14:section name="exercises" id="{57BF7C75-431D-4140-AEAE-E46B1F4E9A42}">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1071" autoAdjust="0"/>
  </p:normalViewPr>
  <p:slideViewPr>
    <p:cSldViewPr snapToGrid="0">
      <p:cViewPr varScale="1">
        <p:scale>
          <a:sx n="107" d="100"/>
          <a:sy n="107" d="100"/>
        </p:scale>
        <p:origin x="78"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b="0" i="0" dirty="0">
                <a:solidFill>
                  <a:srgbClr val="D2D0CE"/>
                </a:solidFill>
                <a:effectLst/>
                <a:latin typeface="-apple-system"/>
              </a:rPr>
              <a:t>types are more closely supported by the runtime system and have special rules or restrictions. These types are int, double, String, and bool, and they are sometimes called fundamental types or built-in types . These types are implemented to be immutable (unchanging) which means  they behave as if they are value types </a:t>
            </a:r>
            <a:br>
              <a:rPr lang="en-US" b="0" i="0" dirty="0">
                <a:solidFill>
                  <a:srgbClr val="D2D0CE"/>
                </a:solidFill>
                <a:effectLst/>
                <a:latin typeface="-apple-system"/>
              </a:rPr>
            </a:b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0" i="0" dirty="0">
              <a:solidFill>
                <a:srgbClr val="D2D0CE"/>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dirty="0">
                <a:effectLst/>
              </a:rPr>
              <a:t>int</a:t>
            </a:r>
            <a:r>
              <a:rPr lang="en-US" dirty="0"/>
              <a:t> x = </a:t>
            </a:r>
            <a:r>
              <a:rPr lang="en-US" dirty="0">
                <a:effectLst/>
              </a:rPr>
              <a:t>0</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dirty="0">
                <a:effectLst/>
              </a:rPr>
              <a:t>int</a:t>
            </a:r>
            <a:r>
              <a:rPr lang="en-US" dirty="0"/>
              <a:t> y = x;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dirty="0"/>
              <a:t>x = </a:t>
            </a:r>
            <a:r>
              <a:rPr lang="en-US" dirty="0">
                <a:effectLst/>
              </a:rPr>
              <a:t>4</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dirty="0">
                <a:effectLst/>
              </a:rPr>
              <a:t>print</a:t>
            </a:r>
            <a:r>
              <a:rPr lang="en-US" dirty="0"/>
              <a:t>(y); </a:t>
            </a:r>
            <a:r>
              <a:rPr lang="en-US" dirty="0">
                <a:effectLst/>
              </a:rPr>
              <a:t>//print 0</a:t>
            </a:r>
            <a:br>
              <a:rPr lang="en-US" b="0" i="0" dirty="0">
                <a:solidFill>
                  <a:srgbClr val="D2D0CE"/>
                </a:solidFill>
                <a:effectLst/>
                <a:latin typeface="-apple-system"/>
              </a:rPr>
            </a:br>
            <a:r>
              <a:rPr lang="en-US" b="0" i="0" dirty="0">
                <a:solidFill>
                  <a:srgbClr val="D2D0CE"/>
                </a:solidFill>
                <a:effectLst/>
                <a:latin typeface="-apple-system"/>
              </a:rPr>
              <a:t>when you assign </a:t>
            </a:r>
            <a:r>
              <a:rPr lang="en-US" dirty="0"/>
              <a:t>y = x</a:t>
            </a:r>
            <a:r>
              <a:rPr lang="en-US" b="0" i="0" dirty="0">
                <a:solidFill>
                  <a:srgbClr val="D2D0CE"/>
                </a:solidFill>
                <a:effectLst/>
                <a:latin typeface="-apple-system"/>
              </a:rPr>
              <a:t>, you are not copying the reference to the object that x refers to, but the value 0 itself.</a:t>
            </a: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687561"/>
                </a:solidFill>
                <a:effectLst/>
                <a:latin typeface="Consolas" panose="020B0609020204030204" pitchFamily="49" charset="0"/>
              </a:rPr>
              <a:t>// Declaring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"Diamond School"</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"New York 2140"</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 Printing Values</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 </a:t>
            </a:r>
            <a:r>
              <a:rPr lang="en-US" b="0" dirty="0">
                <a:solidFill>
                  <a:srgbClr val="ABB2BF"/>
                </a:solidFill>
                <a:effectLst/>
                <a:latin typeface="Consolas" panose="020B0609020204030204" pitchFamily="49" charset="0"/>
              </a:rPr>
              <a:t>$</a:t>
            </a:r>
            <a:r>
              <a:rPr lang="en-US" b="0" dirty="0" err="1">
                <a:solidFill>
                  <a:srgbClr val="D19A66"/>
                </a:solidFill>
                <a:effectLst/>
                <a:latin typeface="Consolas" panose="020B0609020204030204" pitchFamily="49" charset="0"/>
              </a:rPr>
              <a:t>schoolName</a:t>
            </a:r>
            <a:r>
              <a:rPr lang="en-US" b="0" dirty="0">
                <a:solidFill>
                  <a:srgbClr val="98C379"/>
                </a:solidFill>
                <a:effectLst/>
                <a:latin typeface="Consolas" panose="020B0609020204030204" pitchFamily="49" charset="0"/>
              </a:rPr>
              <a:t> and address is </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address</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158750" indent="0">
              <a:buNone/>
            </a:pPr>
            <a:r>
              <a:rPr lang="en-US" b="0" dirty="0">
                <a:solidFill>
                  <a:srgbClr val="687561"/>
                </a:solidFill>
                <a:effectLst/>
                <a:latin typeface="Consolas" panose="020B0609020204030204" pitchFamily="49" charset="0"/>
              </a:rPr>
              <a:t>//</a:t>
            </a:r>
            <a:r>
              <a:rPr lang="en-US" b="0" dirty="0" err="1">
                <a:solidFill>
                  <a:srgbClr val="687561"/>
                </a:solidFill>
                <a:effectLst/>
                <a:latin typeface="Consolas" panose="020B0609020204030204" pitchFamily="49" charset="0"/>
              </a:rPr>
              <a:t>concatentation</a:t>
            </a: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"School name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schoolName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"and address is"</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address</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List&lt;String&gt; names = ["Raj", "John", "Max"];</a:t>
            </a:r>
          </a:p>
          <a:p>
            <a:pPr marL="0" lvl="0" indent="0" algn="l" rtl="0">
              <a:spcBef>
                <a:spcPts val="0"/>
              </a:spcBef>
              <a:spcAft>
                <a:spcPts val="0"/>
              </a:spcAft>
              <a:buNone/>
            </a:pPr>
            <a:r>
              <a:rPr lang="en-US" dirty="0"/>
              <a:t>print("Value of names is $names");</a:t>
            </a:r>
          </a:p>
          <a:p>
            <a:pPr marL="0" lvl="0" indent="0" algn="l" rtl="0">
              <a:spcBef>
                <a:spcPts val="0"/>
              </a:spcBef>
              <a:spcAft>
                <a:spcPts val="0"/>
              </a:spcAft>
              <a:buNone/>
            </a:pPr>
            <a:r>
              <a:rPr lang="en-US" dirty="0"/>
              <a:t>print("Value of names[0] is ${names[0]}"); // index 0</a:t>
            </a:r>
          </a:p>
          <a:p>
            <a:pPr marL="0" lvl="0" indent="0" algn="l" rtl="0">
              <a:spcBef>
                <a:spcPts val="0"/>
              </a:spcBef>
              <a:spcAft>
                <a:spcPts val="0"/>
              </a:spcAft>
              <a:buNone/>
            </a:pPr>
            <a:r>
              <a:rPr lang="en-US" dirty="0"/>
              <a:t>print("Value of names[1] is ${names[1]}"); // index 1</a:t>
            </a:r>
          </a:p>
          <a:p>
            <a:pPr marL="0" lvl="0" indent="0" algn="l" rtl="0">
              <a:spcBef>
                <a:spcPts val="0"/>
              </a:spcBef>
              <a:spcAft>
                <a:spcPts val="0"/>
              </a:spcAft>
              <a:buNone/>
            </a:pPr>
            <a:r>
              <a:rPr lang="en-US" dirty="0"/>
              <a:t>print("Value of names[2] is ${names[2]}"); // index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Finding Length of List </a:t>
            </a:r>
          </a:p>
          <a:p>
            <a:pPr marL="0" lvl="0" indent="0" algn="l" rtl="0">
              <a:spcBef>
                <a:spcPts val="0"/>
              </a:spcBef>
              <a:spcAft>
                <a:spcPts val="0"/>
              </a:spcAft>
              <a:buNone/>
            </a:pPr>
            <a:r>
              <a:rPr lang="en-US" dirty="0"/>
              <a:t>int length = </a:t>
            </a:r>
            <a:r>
              <a:rPr lang="en-US" dirty="0" err="1"/>
              <a:t>names.length</a:t>
            </a:r>
            <a:r>
              <a:rPr lang="en-US" dirty="0"/>
              <a:t>;  </a:t>
            </a:r>
          </a:p>
          <a:p>
            <a:pPr marL="0" lvl="0" indent="0" algn="l" rtl="0">
              <a:spcBef>
                <a:spcPts val="0"/>
              </a:spcBef>
              <a:spcAft>
                <a:spcPts val="0"/>
              </a:spcAft>
              <a:buNone/>
            </a:pPr>
            <a:r>
              <a:rPr lang="en-US" dirty="0"/>
              <a:t>print("The Length of names is $length");</a:t>
            </a:r>
          </a:p>
          <a:p>
            <a:pPr marL="0" lvl="0" indent="0" algn="l" rtl="0">
              <a:spcBef>
                <a:spcPts val="0"/>
              </a:spcBef>
              <a:spcAft>
                <a:spcPts val="0"/>
              </a:spcAft>
              <a:buNone/>
            </a:pPr>
            <a:r>
              <a:rPr lang="en-US"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Set&lt;String&gt; weekday = {"Sun", "Mon", "Tue", "Wed", "Thu", "Fri", "Sat"};</a:t>
            </a:r>
          </a:p>
          <a:p>
            <a:pPr marL="0" lvl="0" indent="0" algn="l" rtl="0">
              <a:spcBef>
                <a:spcPts val="0"/>
              </a:spcBef>
              <a:spcAft>
                <a:spcPts val="0"/>
              </a:spcAft>
              <a:buNone/>
            </a:pPr>
            <a:r>
              <a:rPr lang="en-US" dirty="0"/>
              <a:t>print(weekday);</a:t>
            </a:r>
          </a:p>
          <a:p>
            <a:pPr marL="0" lvl="0" indent="0" algn="l" rtl="0">
              <a:spcBef>
                <a:spcPts val="0"/>
              </a:spcBef>
              <a:spcAft>
                <a:spcPts val="0"/>
              </a:spcAft>
              <a:buNone/>
            </a:pPr>
            <a:r>
              <a:rPr lang="en-U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void main() {</a:t>
            </a:r>
          </a:p>
          <a:p>
            <a:pPr marL="0" lvl="0" indent="0" algn="l" rtl="0">
              <a:spcBef>
                <a:spcPts val="0"/>
              </a:spcBef>
              <a:spcAft>
                <a:spcPts val="0"/>
              </a:spcAft>
              <a:buNone/>
            </a:pPr>
            <a:r>
              <a:rPr lang="en-US" dirty="0"/>
              <a:t>Map&lt;String, String&gt; </a:t>
            </a:r>
            <a:r>
              <a:rPr lang="en-US" dirty="0" err="1"/>
              <a:t>myDetails</a:t>
            </a:r>
            <a:r>
              <a:rPr lang="en-US" dirty="0"/>
              <a:t> = {</a:t>
            </a:r>
          </a:p>
          <a:p>
            <a:pPr marL="0" lvl="0" indent="0" algn="l" rtl="0">
              <a:spcBef>
                <a:spcPts val="0"/>
              </a:spcBef>
              <a:spcAft>
                <a:spcPts val="0"/>
              </a:spcAft>
              <a:buNone/>
            </a:pPr>
            <a:r>
              <a:rPr lang="en-US" dirty="0"/>
              <a:t>   'name': 'John Doe',</a:t>
            </a:r>
          </a:p>
          <a:p>
            <a:pPr marL="0" lvl="0" indent="0" algn="l" rtl="0">
              <a:spcBef>
                <a:spcPts val="0"/>
              </a:spcBef>
              <a:spcAft>
                <a:spcPts val="0"/>
              </a:spcAft>
              <a:buNone/>
            </a:pPr>
            <a:r>
              <a:rPr lang="en-US" dirty="0"/>
              <a:t>   'address': 'USA',</a:t>
            </a:r>
          </a:p>
          <a:p>
            <a:pPr marL="0" lvl="0" indent="0" algn="l" rtl="0">
              <a:spcBef>
                <a:spcPts val="0"/>
              </a:spcBef>
              <a:spcAft>
                <a:spcPts val="0"/>
              </a:spcAft>
              <a:buNone/>
            </a:pPr>
            <a:r>
              <a:rPr lang="en-US" dirty="0"/>
              <a:t>   '</a:t>
            </a:r>
            <a:r>
              <a:rPr lang="en-US" dirty="0" err="1"/>
              <a:t>fathername</a:t>
            </a:r>
            <a:r>
              <a:rPr lang="en-US" dirty="0"/>
              <a:t>': '</a:t>
            </a:r>
            <a:r>
              <a:rPr lang="en-US" dirty="0" err="1"/>
              <a:t>Soe</a:t>
            </a:r>
            <a:r>
              <a:rPr lang="en-US" dirty="0"/>
              <a:t> Doe'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print(</a:t>
            </a:r>
            <a:r>
              <a:rPr lang="en-US" dirty="0" err="1"/>
              <a:t>myDetails</a:t>
            </a:r>
            <a:r>
              <a:rPr lang="en-US" dirty="0"/>
              <a:t>['name']);</a:t>
            </a:r>
          </a:p>
          <a:p>
            <a:pPr marL="0" lvl="0" indent="0" algn="l" rtl="0">
              <a:spcBef>
                <a:spcPts val="0"/>
              </a:spcBef>
              <a:spcAft>
                <a:spcPts val="0"/>
              </a:spcAft>
              <a:buNone/>
            </a:pPr>
            <a:r>
              <a:rPr lang="en-US"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dynamic</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x</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var</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‘amira'</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123</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a</a:t>
            </a: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main</a:t>
            </a:r>
            <a:r>
              <a:rPr lang="en-US" b="0" dirty="0">
                <a:solidFill>
                  <a:srgbClr val="ABB2BF"/>
                </a:solidFill>
                <a:effectLst/>
                <a:latin typeface="Consolas" panose="020B0609020204030204" pitchFamily="49" charset="0"/>
              </a:rPr>
              <a:t>() {</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const</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4</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final</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a:t>
            </a:r>
            <a:r>
              <a:rPr lang="en-US" b="0" dirty="0">
                <a:solidFill>
                  <a:srgbClr val="ABB2BF"/>
                </a:solidFill>
                <a:effectLst/>
                <a:latin typeface="Consolas" panose="020B0609020204030204" pitchFamily="49" charset="0"/>
              </a:rPr>
              <a:t>;</a:t>
            </a:r>
          </a:p>
          <a:p>
            <a:pPr marL="158750" indent="0">
              <a:buNone/>
            </a:pPr>
            <a:br>
              <a:rPr lang="en-US" b="0" dirty="0">
                <a:solidFill>
                  <a:srgbClr val="ABB2BF"/>
                </a:solidFill>
                <a:effectLst/>
                <a:latin typeface="Consolas" panose="020B0609020204030204" pitchFamily="49" charset="0"/>
              </a:rPr>
            </a:b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f</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c</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800" b="1" dirty="0">
                <a:effectLst/>
                <a:latin typeface="Calibri" panose="020F0502020204030204" charset="0"/>
                <a:ea typeface="Calibri" panose="020F0502020204030204" charset="0"/>
                <a:cs typeface="Arial" panose="020B0604020202020204" pitchFamily="34" charset="0"/>
              </a:rPr>
              <a:t>This is a non-nullable field, must be initialized.</a:t>
            </a:r>
          </a:p>
          <a:p>
            <a:pPr marL="158750" indent="0">
              <a:buNone/>
            </a:pPr>
            <a:r>
              <a:rPr lang="en-US" sz="1800" b="1" dirty="0">
                <a:effectLst/>
                <a:latin typeface="Calibri" panose="020F0502020204030204" charset="0"/>
                <a:ea typeface="Calibri" panose="020F0502020204030204" charset="0"/>
                <a:cs typeface="Arial" panose="020B0604020202020204" pitchFamily="34" charset="0"/>
              </a:rPr>
              <a:t>Note:</a:t>
            </a:r>
          </a:p>
          <a:p>
            <a:pPr marL="158750" indent="0">
              <a:buNone/>
            </a:pPr>
            <a:r>
              <a:rPr lang="en-US" sz="1800" b="1" dirty="0">
                <a:effectLst/>
                <a:latin typeface="Calibri" panose="020F0502020204030204" charset="0"/>
                <a:ea typeface="Calibri" panose="020F0502020204030204" charset="0"/>
                <a:cs typeface="Arial" panose="020B0604020202020204" pitchFamily="34" charset="0"/>
              </a:rPr>
              <a:t> “any variable must be assign to value or make it nullable by ?”</a:t>
            </a: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0" dirty="0">
                <a:solidFill>
                  <a:srgbClr val="ABB2BF"/>
                </a:solidFill>
                <a:effectLst/>
                <a:latin typeface="Consolas" panose="020B0609020204030204" pitchFamily="49" charset="0"/>
              </a:rPr>
              <a:t>String name = 'John'; // Non-nullable String</a:t>
            </a:r>
          </a:p>
          <a:p>
            <a:pPr marL="158750" indent="0">
              <a:buNone/>
            </a:pPr>
            <a:r>
              <a:rPr lang="en-US" b="0" dirty="0">
                <a:solidFill>
                  <a:srgbClr val="ABB2BF"/>
                </a:solidFill>
                <a:effectLst/>
                <a:latin typeface="Consolas" panose="020B0609020204030204" pitchFamily="49" charset="0"/>
              </a:rPr>
              <a:t>int age = 30; // Non-nullable int</a:t>
            </a:r>
          </a:p>
          <a:p>
            <a:pPr marL="158750" indent="0">
              <a:buNone/>
            </a:pPr>
            <a:endParaRPr lang="en-US" b="0" dirty="0">
              <a:solidFill>
                <a:srgbClr val="ABB2BF"/>
              </a:solidFill>
              <a:effectLst/>
              <a:latin typeface="Consolas" panose="020B0609020204030204" pitchFamily="49" charset="0"/>
            </a:endParaRPr>
          </a:p>
          <a:p>
            <a:pPr marL="158750" indent="0">
              <a:buNone/>
            </a:pPr>
            <a:r>
              <a:rPr lang="en-US" b="0" dirty="0">
                <a:solidFill>
                  <a:srgbClr val="ABB2BF"/>
                </a:solidFill>
                <a:effectLst/>
                <a:latin typeface="Consolas" panose="020B0609020204030204" pitchFamily="49" charset="0"/>
              </a:rPr>
              <a:t>String? </a:t>
            </a:r>
            <a:r>
              <a:rPr lang="en-US" b="0" dirty="0" err="1">
                <a:solidFill>
                  <a:srgbClr val="ABB2BF"/>
                </a:solidFill>
                <a:effectLst/>
                <a:latin typeface="Consolas" panose="020B0609020204030204" pitchFamily="49" charset="0"/>
              </a:rPr>
              <a:t>nullableName</a:t>
            </a:r>
            <a:r>
              <a:rPr lang="en-US" b="0" dirty="0">
                <a:solidFill>
                  <a:srgbClr val="ABB2BF"/>
                </a:solidFill>
                <a:effectLst/>
                <a:latin typeface="Consolas" panose="020B0609020204030204" pitchFamily="49" charset="0"/>
              </a:rPr>
              <a:t>; // Nullable String (can hold null)</a:t>
            </a:r>
          </a:p>
          <a:p>
            <a:pPr marL="158750" indent="0">
              <a:buNone/>
            </a:pPr>
            <a:r>
              <a:rPr lang="en-US" b="0" dirty="0">
                <a:solidFill>
                  <a:srgbClr val="ABB2BF"/>
                </a:solidFill>
                <a:effectLst/>
                <a:latin typeface="Consolas" panose="020B0609020204030204" pitchFamily="49" charset="0"/>
              </a:rPr>
              <a:t>int? </a:t>
            </a:r>
            <a:r>
              <a:rPr lang="en-US" b="0" dirty="0" err="1">
                <a:solidFill>
                  <a:srgbClr val="ABB2BF"/>
                </a:solidFill>
                <a:effectLst/>
                <a:latin typeface="Consolas" panose="020B0609020204030204" pitchFamily="49" charset="0"/>
              </a:rPr>
              <a:t>nullableAge</a:t>
            </a:r>
            <a:r>
              <a:rPr lang="en-US" b="0" dirty="0">
                <a:solidFill>
                  <a:srgbClr val="ABB2BF"/>
                </a:solidFill>
                <a:effectLst/>
                <a:latin typeface="Consolas" panose="020B0609020204030204" pitchFamily="49" charset="0"/>
              </a:rPr>
              <a:t> = null; // Nullable int (explicitly assigned null)</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void </a:t>
            </a: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(String? Name){</a:t>
            </a:r>
          </a:p>
          <a:p>
            <a:pPr marL="158750" indent="0">
              <a:buNone/>
            </a:pPr>
            <a:r>
              <a:rPr lang="en-US" b="0" dirty="0">
                <a:solidFill>
                  <a:srgbClr val="ABB2BF"/>
                </a:solidFill>
                <a:effectLst/>
                <a:latin typeface="Consolas" panose="020B0609020204030204" pitchFamily="49" charset="0"/>
              </a:rPr>
              <a:t>Print(</a:t>
            </a:r>
            <a:r>
              <a:rPr lang="en-US" b="0" dirty="0" err="1">
                <a:solidFill>
                  <a:srgbClr val="ABB2BF"/>
                </a:solidFill>
                <a:effectLst/>
                <a:latin typeface="Consolas" panose="020B0609020204030204" pitchFamily="49" charset="0"/>
              </a:rPr>
              <a:t>name?.length</a:t>
            </a:r>
            <a:r>
              <a:rPr lang="en-US" b="0" dirty="0">
                <a:solidFill>
                  <a:srgbClr val="ABB2BF"/>
                </a:solidFill>
                <a:effectLst/>
                <a:latin typeface="Consolas" panose="020B0609020204030204" pitchFamily="49" charset="0"/>
              </a:rPr>
              <a:t>);</a:t>
            </a:r>
          </a:p>
          <a:p>
            <a:pPr marL="158750" indent="0">
              <a:buNone/>
            </a:pPr>
            <a:r>
              <a:rPr lang="en-US" b="0" dirty="0">
                <a:solidFill>
                  <a:srgbClr val="ABB2BF"/>
                </a:solidFill>
                <a:effectLst/>
                <a:latin typeface="Consolas" panose="020B0609020204030204" pitchFamily="49" charset="0"/>
              </a:rPr>
              <a:t>}</a:t>
            </a:r>
          </a:p>
          <a:p>
            <a:pPr marL="158750" indent="0">
              <a:buNone/>
            </a:pPr>
            <a:r>
              <a:rPr lang="en-US" b="0" dirty="0" err="1">
                <a:solidFill>
                  <a:srgbClr val="ABB2B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(null);</a:t>
            </a:r>
          </a:p>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b="0" dirty="0">
              <a:solidFill>
                <a:srgbClr val="ABB2BF"/>
              </a:solidFill>
              <a:effectLst/>
              <a:latin typeface="Consolas" panose="020B0609020204030204" pitchFamily="49"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rtl="0">
              <a:lnSpc>
                <a:spcPct val="107000"/>
              </a:lnSpc>
              <a:buFont typeface="+mj-lt"/>
              <a:buAutoNum type="arabicPeriod"/>
            </a:pPr>
            <a:r>
              <a:rPr lang="en-US" sz="1800" kern="100" dirty="0">
                <a:solidFill>
                  <a:srgbClr val="1F3864"/>
                </a:solidFill>
                <a:effectLst/>
                <a:latin typeface="Calibri" panose="020F0502020204030204" charset="0"/>
                <a:ea typeface="Calibri" panose="020F0502020204030204" charset="0"/>
                <a:cs typeface="Arial" panose="020B0604020202020204" pitchFamily="34" charset="0"/>
              </a:rPr>
              <a:t>Required, positional parameters.</a:t>
            </a:r>
            <a:endParaRPr lang="en-US" sz="1800" kern="100" dirty="0">
              <a:effectLst/>
              <a:latin typeface="Calibri" panose="020F0502020204030204" charset="0"/>
              <a:ea typeface="Calibri" panose="020F0502020204030204" charset="0"/>
              <a:cs typeface="Arial" panose="020B0604020202020204" pitchFamily="34" charset="0"/>
            </a:endParaRP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panose="020B0604020202020204"/>
              <a:buChar char="●"/>
              <a:defRPr/>
            </a:pPr>
            <a:r>
              <a:rPr lang="en-US" sz="1800" kern="100" dirty="0">
                <a:effectLst/>
                <a:latin typeface="Calibri" panose="020F0502020204030204" charset="0"/>
                <a:ea typeface="Calibri" panose="020F050202020403020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charset="0"/>
                <a:ea typeface="Calibri" panose="020F0502020204030204" charset="0"/>
                <a:cs typeface="Arial" panose="020B0604020202020204" pitchFamily="34" charset="0"/>
              </a:rPr>
              <a:t>in the same order</a:t>
            </a:r>
            <a:r>
              <a:rPr lang="en-US" sz="1800" kern="100" dirty="0">
                <a:solidFill>
                  <a:srgbClr val="C45911"/>
                </a:solidFill>
                <a:effectLst/>
                <a:latin typeface="Calibri" panose="020F0502020204030204" charset="0"/>
                <a:ea typeface="Calibri" panose="020F0502020204030204" charset="0"/>
                <a:cs typeface="Arial" panose="020B0604020202020204" pitchFamily="34" charset="0"/>
              </a:rPr>
              <a:t> </a:t>
            </a:r>
            <a:r>
              <a:rPr lang="en-US" sz="1800" kern="100" dirty="0">
                <a:effectLst/>
                <a:latin typeface="Calibri" panose="020F0502020204030204" charset="0"/>
                <a:ea typeface="Calibri" panose="020F0502020204030204" charset="0"/>
                <a:cs typeface="Arial" panose="020B0604020202020204" pitchFamily="34" charset="0"/>
              </a:rPr>
              <a:t>as they are defined in the function signature.</a:t>
            </a:r>
            <a:r>
              <a:rPr lang="en-US" sz="1800" kern="100" dirty="0">
                <a:solidFill>
                  <a:srgbClr val="1F3864"/>
                </a:solidFill>
                <a:effectLst/>
                <a:latin typeface="Calibri" panose="020F0502020204030204" charset="0"/>
                <a:ea typeface="Calibri" panose="020F0502020204030204" charset="0"/>
                <a:cs typeface="Arial" panose="020B0604020202020204" pitchFamily="34" charset="0"/>
              </a:rPr>
              <a:t> Required, positional parameters.</a:t>
            </a:r>
            <a:endParaRPr lang="en-US" sz="1800" kern="100" dirty="0">
              <a:effectLst/>
              <a:latin typeface="Calibri" panose="020F0502020204030204" charset="0"/>
              <a:ea typeface="Calibri" panose="020F0502020204030204" charset="0"/>
              <a:cs typeface="Arial" panose="020B0604020202020204" pitchFamily="34" charset="0"/>
            </a:endParaRPr>
          </a:p>
          <a:p>
            <a:pPr marL="342900" lvl="0" indent="-342900" rtl="0">
              <a:lnSpc>
                <a:spcPct val="107000"/>
              </a:lnSpc>
              <a:buFont typeface="+mj-lt"/>
              <a:buAutoNum type="arabicPeriod"/>
            </a:pPr>
            <a:r>
              <a:rPr lang="en-US" sz="1800" kern="100" dirty="0">
                <a:solidFill>
                  <a:srgbClr val="1F3864"/>
                </a:solidFill>
                <a:effectLst/>
                <a:latin typeface="Calibri" panose="020F0502020204030204" charset="0"/>
                <a:ea typeface="Calibri" panose="020F0502020204030204" charset="0"/>
                <a:cs typeface="Arial" panose="020B0604020202020204" pitchFamily="34" charset="0"/>
              </a:rPr>
              <a:t>Optional(nullable), positional parameters</a:t>
            </a:r>
            <a:endParaRPr lang="en-US" sz="1800" kern="100" dirty="0">
              <a:effectLst/>
              <a:latin typeface="Calibri" panose="020F0502020204030204" charset="0"/>
              <a:ea typeface="Calibri" panose="020F0502020204030204" charset="0"/>
              <a:cs typeface="Arial" panose="020B0604020202020204" pitchFamily="34" charset="0"/>
            </a:endParaRPr>
          </a:p>
          <a:p>
            <a:pPr marL="457200">
              <a:lnSpc>
                <a:spcPct val="107000"/>
              </a:lnSpc>
              <a:spcAft>
                <a:spcPts val="800"/>
              </a:spcAft>
            </a:pPr>
            <a:r>
              <a:rPr lang="en-US" sz="1800" kern="100" dirty="0">
                <a:effectLst/>
                <a:latin typeface="Calibri" panose="020F0502020204030204" charset="0"/>
                <a:ea typeface="Calibri" panose="020F0502020204030204" charset="0"/>
                <a:cs typeface="Arial" panose="020B0604020202020204" pitchFamily="34" charset="0"/>
              </a:rPr>
              <a:t>you must provide arguments for each required parameter </a:t>
            </a:r>
            <a:r>
              <a:rPr lang="en-US" sz="1800" b="1" kern="100" dirty="0">
                <a:solidFill>
                  <a:srgbClr val="C45911"/>
                </a:solidFill>
                <a:effectLst/>
                <a:latin typeface="Calibri" panose="020F0502020204030204" charset="0"/>
                <a:ea typeface="Calibri" panose="020F0502020204030204" charset="0"/>
                <a:cs typeface="Arial" panose="020B0604020202020204" pitchFamily="34" charset="0"/>
              </a:rPr>
              <a:t>in the same order. </a:t>
            </a:r>
            <a:r>
              <a:rPr lang="en-US" sz="1800" kern="100" dirty="0">
                <a:solidFill>
                  <a:srgbClr val="000000"/>
                </a:solidFill>
                <a:effectLst/>
                <a:latin typeface="Calibri" panose="020F0502020204030204" charset="0"/>
                <a:ea typeface="Calibri" panose="020F0502020204030204" charset="0"/>
                <a:cs typeface="Arial" panose="020B0604020202020204" pitchFamily="34" charset="0"/>
              </a:rPr>
              <a:t>It’s not mandatory to pass the arguments between [].</a:t>
            </a:r>
            <a:endParaRPr lang="en-US" sz="1800" kern="100" dirty="0">
              <a:effectLst/>
              <a:latin typeface="Calibri" panose="020F0502020204030204" charset="0"/>
              <a:ea typeface="Calibri" panose="020F0502020204030204" charset="0"/>
              <a:cs typeface="Arial" panose="020B0604020202020204" pitchFamily="34" charset="0"/>
            </a:endParaRPr>
          </a:p>
          <a:p>
            <a:pPr marL="158750" indent="0">
              <a:lnSpc>
                <a:spcPct val="107000"/>
              </a:lnSpc>
              <a:spcAft>
                <a:spcPts val="800"/>
              </a:spcAft>
              <a:buNone/>
            </a:pPr>
            <a:endParaRPr lang="en-US" sz="1800" kern="100" dirty="0">
              <a:effectLst/>
              <a:latin typeface="Calibri" panose="020F0502020204030204" charset="0"/>
              <a:ea typeface="Calibri" panose="020F050202020403020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US" sz="1800" kern="100" dirty="0">
              <a:effectLst/>
              <a:latin typeface="Calibri" panose="020F0502020204030204" charset="0"/>
              <a:ea typeface="Calibri" panose="020F050202020403020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US" sz="1800" kern="100" dirty="0">
              <a:effectLst/>
              <a:latin typeface="Calibri" panose="020F0502020204030204" charset="0"/>
              <a:ea typeface="Calibri" panose="020F050202020403020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US" sz="1800" kern="100" dirty="0">
              <a:effectLst/>
              <a:latin typeface="Calibri" panose="020F0502020204030204" charset="0"/>
              <a:ea typeface="Calibri" panose="020F050202020403020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endParaRPr lang="en-US" sz="1800" kern="100" dirty="0">
              <a:effectLst/>
              <a:latin typeface="Calibri" panose="020F0502020204030204" charset="0"/>
              <a:ea typeface="Calibri" panose="020F0502020204030204" charset="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dirty="0"/>
              <a:t>Advanced Meaning:</a:t>
            </a:r>
            <a:br>
              <a:rPr lang="en-US" sz="1100" b="0" dirty="0"/>
            </a:br>
            <a:r>
              <a:rPr lang="en-US" sz="1100" b="0" dirty="0"/>
              <a:t>asynchronous operations are tasks that don't block the execution of the main thread, allowing the app to remain responsive.</a:t>
            </a:r>
          </a:p>
          <a:p>
            <a:pPr marL="158750" indent="0">
              <a:buNone/>
            </a:pPr>
            <a:r>
              <a:rPr lang="en-US" sz="1100" b="0" dirty="0"/>
              <a:t>Common examples of asynchronous operations include fetching data from a server, reading and writing files, and performing complex computations.</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season</a:t>
            </a:r>
          </a:p>
          <a:p>
            <a:pPr marL="0" lvl="0" indent="0" algn="l" rtl="0">
              <a:spcBef>
                <a:spcPts val="0"/>
              </a:spcBef>
              <a:spcAft>
                <a:spcPts val="0"/>
              </a:spcAft>
              <a:buNone/>
            </a:pPr>
            <a:r>
              <a:rPr lang="en-US" dirty="0"/>
              <a:t>- UI</a:t>
            </a:r>
            <a:br>
              <a:rPr lang="en-US" dirty="0"/>
            </a:br>
            <a:r>
              <a:rPr lang="en-US" dirty="0"/>
              <a:t>- test UI </a:t>
            </a:r>
            <a:br>
              <a:rPr lang="en-US" dirty="0"/>
            </a:br>
            <a:r>
              <a:rPr lang="en-US" dirty="0"/>
              <a:t>- </a:t>
            </a:r>
            <a:br>
              <a:rPr lang="en-US" dirty="0"/>
            </a:br>
            <a:r>
              <a:rPr lang="en-US" dirty="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panose="020B0503050000020004"/>
                <a:ea typeface="Fira Sans" panose="020B0503050000020004"/>
                <a:cs typeface="Fira Sans" panose="020B0503050000020004"/>
                <a:sym typeface="Fira Sans" panose="020B0503050000020004"/>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7"/>
        <p:cNvGrpSpPr/>
        <p:nvPr/>
      </p:nvGrpSpPr>
      <p:grpSpPr>
        <a:xfrm>
          <a:off x="0" y="0"/>
          <a:ext cx="0" cy="0"/>
          <a:chOff x="0" y="0"/>
          <a:chExt cx="0" cy="0"/>
        </a:xfrm>
      </p:grpSpPr>
      <p:pic>
        <p:nvPicPr>
          <p:cNvPr id="1168" name="Google Shape;1168;p25"/>
          <p:cNvPicPr preferRelativeResize="0"/>
          <p:nvPr/>
        </p:nvPicPr>
        <p:blipFill>
          <a:blip r:embed="rId2"/>
          <a:stretch>
            <a:fillRect/>
          </a:stretch>
        </p:blipFill>
        <p:spPr>
          <a:xfrm>
            <a:off x="0" y="0"/>
            <a:ext cx="9144000" cy="5143500"/>
          </a:xfrm>
          <a:prstGeom prst="rect">
            <a:avLst/>
          </a:prstGeom>
          <a:noFill/>
          <a:ln>
            <a:noFill/>
          </a:ln>
        </p:spPr>
      </p:pic>
      <p:grpSp>
        <p:nvGrpSpPr>
          <p:cNvPr id="1169" name="Google Shape;1169;p25"/>
          <p:cNvGrpSpPr/>
          <p:nvPr/>
        </p:nvGrpSpPr>
        <p:grpSpPr>
          <a:xfrm flipH="1">
            <a:off x="8477741" y="538540"/>
            <a:ext cx="667708" cy="469783"/>
            <a:chOff x="-12" y="3187850"/>
            <a:chExt cx="893614" cy="628725"/>
          </a:xfrm>
        </p:grpSpPr>
        <p:sp>
          <p:nvSpPr>
            <p:cNvPr id="1170" name="Google Shape;1170;p25"/>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5"/>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5"/>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5"/>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5"/>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5"/>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5"/>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5"/>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5"/>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5"/>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5"/>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5"/>
          <p:cNvGrpSpPr/>
          <p:nvPr/>
        </p:nvGrpSpPr>
        <p:grpSpPr>
          <a:xfrm>
            <a:off x="713225" y="0"/>
            <a:ext cx="2088800" cy="261775"/>
            <a:chOff x="2525700" y="1149850"/>
            <a:chExt cx="2088800" cy="261775"/>
          </a:xfrm>
        </p:grpSpPr>
        <p:sp>
          <p:nvSpPr>
            <p:cNvPr id="1184" name="Google Shape;1184;p25"/>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5"/>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5"/>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5"/>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5"/>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5"/>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5"/>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5"/>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5"/>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5"/>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5"/>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5"/>
          <p:cNvGrpSpPr/>
          <p:nvPr/>
        </p:nvGrpSpPr>
        <p:grpSpPr>
          <a:xfrm>
            <a:off x="-272598" y="227250"/>
            <a:ext cx="9957373" cy="5630532"/>
            <a:chOff x="-272598" y="227250"/>
            <a:chExt cx="9957373" cy="5630532"/>
          </a:xfrm>
        </p:grpSpPr>
        <p:sp>
          <p:nvSpPr>
            <p:cNvPr id="1205" name="Google Shape;1205;p25"/>
            <p:cNvSpPr/>
            <p:nvPr/>
          </p:nvSpPr>
          <p:spPr>
            <a:xfrm>
              <a:off x="8477738" y="44796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 name="Google Shape;1206;p25"/>
            <p:cNvGrpSpPr/>
            <p:nvPr/>
          </p:nvGrpSpPr>
          <p:grpSpPr>
            <a:xfrm>
              <a:off x="8593175" y="227250"/>
              <a:ext cx="1091600" cy="1092375"/>
              <a:chOff x="8430775" y="2466700"/>
              <a:chExt cx="1091600" cy="1092375"/>
            </a:xfrm>
          </p:grpSpPr>
          <p:grpSp>
            <p:nvGrpSpPr>
              <p:cNvPr id="1207" name="Google Shape;1207;p25"/>
              <p:cNvGrpSpPr/>
              <p:nvPr/>
            </p:nvGrpSpPr>
            <p:grpSpPr>
              <a:xfrm>
                <a:off x="8431525" y="2469000"/>
                <a:ext cx="1090850" cy="1090075"/>
                <a:chOff x="8431525" y="2469000"/>
                <a:chExt cx="1090850" cy="1090075"/>
              </a:xfrm>
            </p:grpSpPr>
            <p:sp>
              <p:nvSpPr>
                <p:cNvPr id="1208" name="Google Shape;1208;p25"/>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25"/>
                <p:cNvGrpSpPr/>
                <p:nvPr/>
              </p:nvGrpSpPr>
              <p:grpSpPr>
                <a:xfrm>
                  <a:off x="8431525" y="2530400"/>
                  <a:ext cx="1090850" cy="1028675"/>
                  <a:chOff x="8431525" y="2530400"/>
                  <a:chExt cx="1090850" cy="1028675"/>
                </a:xfrm>
              </p:grpSpPr>
              <p:sp>
                <p:nvSpPr>
                  <p:cNvPr id="1211" name="Google Shape;1211;p25"/>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3" name="Google Shape;1233;p25"/>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5"/>
            <p:cNvGrpSpPr/>
            <p:nvPr/>
          </p:nvGrpSpPr>
          <p:grpSpPr>
            <a:xfrm>
              <a:off x="-272598" y="2015135"/>
              <a:ext cx="797910" cy="713952"/>
              <a:chOff x="713224" y="3796911"/>
              <a:chExt cx="875670" cy="783529"/>
            </a:xfrm>
          </p:grpSpPr>
          <p:sp>
            <p:nvSpPr>
              <p:cNvPr id="1235" name="Google Shape;1235;p25"/>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5"/>
            <p:cNvGrpSpPr/>
            <p:nvPr/>
          </p:nvGrpSpPr>
          <p:grpSpPr>
            <a:xfrm rot="5400000">
              <a:off x="291767" y="4313948"/>
              <a:ext cx="1173017" cy="1914653"/>
              <a:chOff x="6355747" y="457375"/>
              <a:chExt cx="1375650" cy="2245400"/>
            </a:xfrm>
          </p:grpSpPr>
          <p:sp>
            <p:nvSpPr>
              <p:cNvPr id="1238" name="Google Shape;1238;p25"/>
              <p:cNvSpPr/>
              <p:nvPr/>
            </p:nvSpPr>
            <p:spPr>
              <a:xfrm rot="-5400000" flipH="1">
                <a:off x="6368797" y="1416950"/>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rot="-5400000" flipH="1">
                <a:off x="6368785" y="444337"/>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rot="-5400000" flipH="1">
                <a:off x="6445560" y="751387"/>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pic>
        <p:nvPicPr>
          <p:cNvPr id="274" name="Google Shape;274;p6"/>
          <p:cNvPicPr preferRelativeResize="0"/>
          <p:nvPr/>
        </p:nvPicPr>
        <p:blipFill>
          <a:blip r:embed="rId2"/>
          <a:stretch>
            <a:fillRect/>
          </a:stretch>
        </p:blipFill>
        <p:spPr>
          <a:xfrm>
            <a:off x="0" y="0"/>
            <a:ext cx="9144000" cy="5143500"/>
          </a:xfrm>
          <a:prstGeom prst="rect">
            <a:avLst/>
          </a:prstGeom>
          <a:noFill/>
          <a:ln>
            <a:noFill/>
          </a:ln>
        </p:spPr>
      </p:pic>
      <p:grpSp>
        <p:nvGrpSpPr>
          <p:cNvPr id="275" name="Google Shape;275;p6"/>
          <p:cNvGrpSpPr/>
          <p:nvPr/>
        </p:nvGrpSpPr>
        <p:grpSpPr>
          <a:xfrm>
            <a:off x="32675" y="-449193"/>
            <a:ext cx="8998002" cy="5331231"/>
            <a:chOff x="32675" y="-449193"/>
            <a:chExt cx="8998002" cy="5331231"/>
          </a:xfrm>
        </p:grpSpPr>
        <p:sp>
          <p:nvSpPr>
            <p:cNvPr id="276" name="Google Shape;276;p6"/>
            <p:cNvSpPr/>
            <p:nvPr/>
          </p:nvSpPr>
          <p:spPr>
            <a:xfrm flipH="1">
              <a:off x="296750" y="4459813"/>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6"/>
            <p:cNvGrpSpPr/>
            <p:nvPr/>
          </p:nvGrpSpPr>
          <p:grpSpPr>
            <a:xfrm flipH="1">
              <a:off x="8424008" y="378848"/>
              <a:ext cx="606669" cy="461711"/>
              <a:chOff x="3101450" y="3853500"/>
              <a:chExt cx="938100" cy="713950"/>
            </a:xfrm>
          </p:grpSpPr>
          <p:sp>
            <p:nvSpPr>
              <p:cNvPr id="278" name="Google Shape;278;p6"/>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flipH="1">
              <a:off x="32675" y="-449193"/>
              <a:ext cx="893584" cy="894218"/>
              <a:chOff x="8430775" y="2466700"/>
              <a:chExt cx="1091600" cy="1092375"/>
            </a:xfrm>
          </p:grpSpPr>
          <p:grpSp>
            <p:nvGrpSpPr>
              <p:cNvPr id="281" name="Google Shape;281;p6"/>
              <p:cNvGrpSpPr/>
              <p:nvPr/>
            </p:nvGrpSpPr>
            <p:grpSpPr>
              <a:xfrm>
                <a:off x="8431525" y="2469000"/>
                <a:ext cx="1090850" cy="1090075"/>
                <a:chOff x="8431525" y="2469000"/>
                <a:chExt cx="1090850" cy="1090075"/>
              </a:xfrm>
            </p:grpSpPr>
            <p:sp>
              <p:nvSpPr>
                <p:cNvPr id="282" name="Google Shape;282;p6"/>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a:off x="8431525" y="2530400"/>
                  <a:ext cx="1090850" cy="1028675"/>
                  <a:chOff x="8431525" y="2530400"/>
                  <a:chExt cx="1090850" cy="1028675"/>
                </a:xfrm>
              </p:grpSpPr>
              <p:sp>
                <p:nvSpPr>
                  <p:cNvPr id="285" name="Google Shape;285;p6"/>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7" name="Google Shape;307;p6"/>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6"/>
          <p:cNvGrpSpPr/>
          <p:nvPr/>
        </p:nvGrpSpPr>
        <p:grpSpPr>
          <a:xfrm>
            <a:off x="8072775" y="4780400"/>
            <a:ext cx="968025" cy="261775"/>
            <a:chOff x="5839350" y="36175"/>
            <a:chExt cx="968025" cy="261775"/>
          </a:xfrm>
        </p:grpSpPr>
        <p:sp>
          <p:nvSpPr>
            <p:cNvPr id="309" name="Google Shape;309;p6"/>
            <p:cNvSpPr/>
            <p:nvPr/>
          </p:nvSpPr>
          <p:spPr>
            <a:xfrm>
              <a:off x="651182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628765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6063500" y="36175"/>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839350" y="36175"/>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651182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6735975" y="36175"/>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6735975" y="226550"/>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628765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6063500" y="226550"/>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5839350" y="226550"/>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0"/>
        <p:cNvGrpSpPr/>
        <p:nvPr/>
      </p:nvGrpSpPr>
      <p:grpSpPr>
        <a:xfrm>
          <a:off x="0" y="0"/>
          <a:ext cx="0" cy="0"/>
          <a:chOff x="0" y="0"/>
          <a:chExt cx="0" cy="0"/>
        </a:xfrm>
      </p:grpSpPr>
      <p:pic>
        <p:nvPicPr>
          <p:cNvPr id="321" name="Google Shape;321;p7"/>
          <p:cNvPicPr preferRelativeResize="0"/>
          <p:nvPr/>
        </p:nvPicPr>
        <p:blipFill>
          <a:blip r:embed="rId2"/>
          <a:stretch>
            <a:fillRect/>
          </a:stretch>
        </p:blipFill>
        <p:spPr>
          <a:xfrm>
            <a:off x="0" y="0"/>
            <a:ext cx="9144000" cy="5143500"/>
          </a:xfrm>
          <a:prstGeom prst="rect">
            <a:avLst/>
          </a:prstGeom>
          <a:noFill/>
          <a:ln>
            <a:noFill/>
          </a:ln>
        </p:spPr>
      </p:pic>
      <p:sp>
        <p:nvSpPr>
          <p:cNvPr id="322" name="Google Shape;322;p7"/>
          <p:cNvSpPr txBox="1">
            <a:spLocks noGrp="1"/>
          </p:cNvSpPr>
          <p:nvPr>
            <p:ph type="subTitle" idx="1"/>
          </p:nvPr>
        </p:nvSpPr>
        <p:spPr>
          <a:xfrm>
            <a:off x="4816988"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23" name="Google Shape;323;p7"/>
          <p:cNvSpPr txBox="1">
            <a:spLocks noGrp="1"/>
          </p:cNvSpPr>
          <p:nvPr>
            <p:ph type="subTitle" idx="2"/>
          </p:nvPr>
        </p:nvSpPr>
        <p:spPr>
          <a:xfrm>
            <a:off x="1325812" y="1736500"/>
            <a:ext cx="3001200" cy="212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324" name="Google Shape;324;p7"/>
          <p:cNvGrpSpPr/>
          <p:nvPr/>
        </p:nvGrpSpPr>
        <p:grpSpPr>
          <a:xfrm>
            <a:off x="238300" y="155048"/>
            <a:ext cx="9511109" cy="4822949"/>
            <a:chOff x="238300" y="155048"/>
            <a:chExt cx="9511109" cy="4822949"/>
          </a:xfrm>
        </p:grpSpPr>
        <p:sp>
          <p:nvSpPr>
            <p:cNvPr id="325" name="Google Shape;325;p7"/>
            <p:cNvSpPr/>
            <p:nvPr/>
          </p:nvSpPr>
          <p:spPr>
            <a:xfrm flipH="1">
              <a:off x="238300" y="37691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flipH="1">
              <a:off x="8299646" y="4516286"/>
              <a:ext cx="606669" cy="461711"/>
              <a:chOff x="3101450" y="3971329"/>
              <a:chExt cx="938100" cy="713950"/>
            </a:xfrm>
          </p:grpSpPr>
          <p:sp>
            <p:nvSpPr>
              <p:cNvPr id="327" name="Google Shape;327;p7"/>
              <p:cNvSpPr/>
              <p:nvPr/>
            </p:nvSpPr>
            <p:spPr>
              <a:xfrm>
                <a:off x="3542850" y="3971329"/>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101450" y="4189329"/>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7"/>
            <p:cNvGrpSpPr/>
            <p:nvPr/>
          </p:nvGrpSpPr>
          <p:grpSpPr>
            <a:xfrm rot="5400000">
              <a:off x="8205575" y="525866"/>
              <a:ext cx="1914653" cy="1173017"/>
              <a:chOff x="5557966" y="2699099"/>
              <a:chExt cx="2245400" cy="1375650"/>
            </a:xfrm>
          </p:grpSpPr>
          <p:sp>
            <p:nvSpPr>
              <p:cNvPr id="330" name="Google Shape;330;p7"/>
              <p:cNvSpPr/>
              <p:nvPr/>
            </p:nvSpPr>
            <p:spPr>
              <a:xfrm>
                <a:off x="6530591" y="2699099"/>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557966" y="2699099"/>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865041" y="2775849"/>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1489550" y="100150"/>
            <a:ext cx="4815775" cy="5163338"/>
            <a:chOff x="1489550" y="100150"/>
            <a:chExt cx="4815775" cy="5163338"/>
          </a:xfrm>
        </p:grpSpPr>
        <p:grpSp>
          <p:nvGrpSpPr>
            <p:cNvPr id="334" name="Google Shape;334;p7"/>
            <p:cNvGrpSpPr/>
            <p:nvPr/>
          </p:nvGrpSpPr>
          <p:grpSpPr>
            <a:xfrm>
              <a:off x="5342675" y="4810538"/>
              <a:ext cx="962650" cy="452950"/>
              <a:chOff x="1060275" y="1053875"/>
              <a:chExt cx="962650" cy="452950"/>
            </a:xfrm>
          </p:grpSpPr>
          <p:sp>
            <p:nvSpPr>
              <p:cNvPr id="335" name="Google Shape;335;p7"/>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1489550" y="100150"/>
              <a:ext cx="452150" cy="297100"/>
              <a:chOff x="1489550" y="100150"/>
              <a:chExt cx="452150" cy="297100"/>
            </a:xfrm>
          </p:grpSpPr>
          <p:sp>
            <p:nvSpPr>
              <p:cNvPr id="351" name="Google Shape;351;p7"/>
              <p:cNvSpPr/>
              <p:nvPr/>
            </p:nvSpPr>
            <p:spPr>
              <a:xfrm>
                <a:off x="1489550" y="100150"/>
                <a:ext cx="71400" cy="70650"/>
              </a:xfrm>
              <a:custGeom>
                <a:avLst/>
                <a:gdLst/>
                <a:ahLst/>
                <a:cxnLst/>
                <a:rect l="l" t="t" r="r" b="b"/>
                <a:pathLst>
                  <a:path w="2856" h="2826" extrusionOk="0">
                    <a:moveTo>
                      <a:pt x="1412" y="0"/>
                    </a:moveTo>
                    <a:cubicBezTo>
                      <a:pt x="645" y="0"/>
                      <a:pt x="0" y="645"/>
                      <a:pt x="0" y="1413"/>
                    </a:cubicBezTo>
                    <a:cubicBezTo>
                      <a:pt x="0" y="2211"/>
                      <a:pt x="645" y="2825"/>
                      <a:pt x="1412" y="2825"/>
                    </a:cubicBezTo>
                    <a:cubicBezTo>
                      <a:pt x="2211" y="2825"/>
                      <a:pt x="2856" y="2211"/>
                      <a:pt x="2856" y="1413"/>
                    </a:cubicBezTo>
                    <a:cubicBezTo>
                      <a:pt x="2856" y="645"/>
                      <a:pt x="2211" y="0"/>
                      <a:pt x="1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489550" y="326600"/>
                <a:ext cx="71400" cy="70650"/>
              </a:xfrm>
              <a:custGeom>
                <a:avLst/>
                <a:gdLst/>
                <a:ahLst/>
                <a:cxnLst/>
                <a:rect l="l" t="t" r="r" b="b"/>
                <a:pathLst>
                  <a:path w="2856" h="2826" extrusionOk="0">
                    <a:moveTo>
                      <a:pt x="1412" y="1"/>
                    </a:moveTo>
                    <a:cubicBezTo>
                      <a:pt x="645" y="1"/>
                      <a:pt x="0" y="615"/>
                      <a:pt x="0" y="1413"/>
                    </a:cubicBezTo>
                    <a:cubicBezTo>
                      <a:pt x="0" y="2181"/>
                      <a:pt x="645" y="2826"/>
                      <a:pt x="1412" y="2826"/>
                    </a:cubicBezTo>
                    <a:cubicBezTo>
                      <a:pt x="2211" y="2826"/>
                      <a:pt x="2856" y="2181"/>
                      <a:pt x="2856" y="1413"/>
                    </a:cubicBezTo>
                    <a:cubicBezTo>
                      <a:pt x="2856" y="615"/>
                      <a:pt x="2211"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679925" y="100150"/>
                <a:ext cx="71400" cy="70650"/>
              </a:xfrm>
              <a:custGeom>
                <a:avLst/>
                <a:gdLst/>
                <a:ahLst/>
                <a:cxnLst/>
                <a:rect l="l" t="t" r="r" b="b"/>
                <a:pathLst>
                  <a:path w="2856" h="2826" extrusionOk="0">
                    <a:moveTo>
                      <a:pt x="1443" y="0"/>
                    </a:moveTo>
                    <a:cubicBezTo>
                      <a:pt x="645" y="0"/>
                      <a:pt x="0" y="645"/>
                      <a:pt x="0" y="1413"/>
                    </a:cubicBezTo>
                    <a:cubicBezTo>
                      <a:pt x="0" y="2211"/>
                      <a:pt x="645" y="2825"/>
                      <a:pt x="1443" y="2825"/>
                    </a:cubicBezTo>
                    <a:cubicBezTo>
                      <a:pt x="2211" y="2825"/>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1679925" y="326600"/>
                <a:ext cx="71400" cy="70650"/>
              </a:xfrm>
              <a:custGeom>
                <a:avLst/>
                <a:gdLst/>
                <a:ahLst/>
                <a:cxnLst/>
                <a:rect l="l" t="t" r="r" b="b"/>
                <a:pathLst>
                  <a:path w="2856" h="2826" extrusionOk="0">
                    <a:moveTo>
                      <a:pt x="1443" y="1"/>
                    </a:moveTo>
                    <a:cubicBezTo>
                      <a:pt x="645" y="1"/>
                      <a:pt x="0" y="615"/>
                      <a:pt x="0" y="1413"/>
                    </a:cubicBezTo>
                    <a:cubicBezTo>
                      <a:pt x="0" y="2181"/>
                      <a:pt x="645" y="2826"/>
                      <a:pt x="1443" y="2826"/>
                    </a:cubicBezTo>
                    <a:cubicBezTo>
                      <a:pt x="2211" y="2826"/>
                      <a:pt x="2856" y="2181"/>
                      <a:pt x="2856" y="1413"/>
                    </a:cubicBezTo>
                    <a:cubicBezTo>
                      <a:pt x="2856" y="615"/>
                      <a:pt x="2211"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1871050" y="100150"/>
                <a:ext cx="70650" cy="70650"/>
              </a:xfrm>
              <a:custGeom>
                <a:avLst/>
                <a:gdLst/>
                <a:ahLst/>
                <a:cxnLst/>
                <a:rect l="l" t="t" r="r" b="b"/>
                <a:pathLst>
                  <a:path w="2826" h="2826" extrusionOk="0">
                    <a:moveTo>
                      <a:pt x="1413" y="0"/>
                    </a:moveTo>
                    <a:cubicBezTo>
                      <a:pt x="646" y="0"/>
                      <a:pt x="1" y="645"/>
                      <a:pt x="1" y="1413"/>
                    </a:cubicBezTo>
                    <a:cubicBezTo>
                      <a:pt x="1" y="2211"/>
                      <a:pt x="646" y="2825"/>
                      <a:pt x="1413" y="2825"/>
                    </a:cubicBezTo>
                    <a:cubicBezTo>
                      <a:pt x="2212" y="2825"/>
                      <a:pt x="2826" y="2211"/>
                      <a:pt x="2826" y="1413"/>
                    </a:cubicBezTo>
                    <a:cubicBezTo>
                      <a:pt x="2826" y="645"/>
                      <a:pt x="2212" y="0"/>
                      <a:pt x="1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871050" y="326600"/>
                <a:ext cx="70650" cy="70650"/>
              </a:xfrm>
              <a:custGeom>
                <a:avLst/>
                <a:gdLst/>
                <a:ahLst/>
                <a:cxnLst/>
                <a:rect l="l" t="t" r="r" b="b"/>
                <a:pathLst>
                  <a:path w="2826" h="2826" extrusionOk="0">
                    <a:moveTo>
                      <a:pt x="1413" y="1"/>
                    </a:moveTo>
                    <a:cubicBezTo>
                      <a:pt x="646" y="1"/>
                      <a:pt x="1" y="615"/>
                      <a:pt x="1" y="1413"/>
                    </a:cubicBezTo>
                    <a:cubicBezTo>
                      <a:pt x="1" y="2181"/>
                      <a:pt x="646" y="2826"/>
                      <a:pt x="1413" y="2826"/>
                    </a:cubicBezTo>
                    <a:cubicBezTo>
                      <a:pt x="2212" y="2826"/>
                      <a:pt x="2826" y="2181"/>
                      <a:pt x="2826" y="1413"/>
                    </a:cubicBezTo>
                    <a:cubicBezTo>
                      <a:pt x="2826" y="615"/>
                      <a:pt x="2212"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7" name="Google Shape;3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panose="02000503000000000000"/>
                <a:sym typeface="Aref Ruqaa" panose="0200050300000000000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panose="02000503000000000000"/>
                <a:sym typeface="Aref Ruqaa" panose="0200050300000000000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panose="02000503000000000000"/>
                <a:sym typeface="Aref Ruqaa" panose="0200050300000000000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panose="02000503000000000000"/>
                <a:sym typeface="Aref Ruqaa" panose="02000503000000000000"/>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26"/>
        <p:cNvGrpSpPr/>
        <p:nvPr/>
      </p:nvGrpSpPr>
      <p:grpSpPr>
        <a:xfrm>
          <a:off x="0" y="0"/>
          <a:ext cx="0" cy="0"/>
          <a:chOff x="0" y="0"/>
          <a:chExt cx="0" cy="0"/>
        </a:xfrm>
      </p:grpSpPr>
      <p:pic>
        <p:nvPicPr>
          <p:cNvPr id="1027" name="Google Shape;1027;p23"/>
          <p:cNvPicPr preferRelativeResize="0"/>
          <p:nvPr/>
        </p:nvPicPr>
        <p:blipFill>
          <a:blip r:embed="rId2"/>
          <a:stretch>
            <a:fillRect/>
          </a:stretch>
        </p:blipFill>
        <p:spPr>
          <a:xfrm>
            <a:off x="0" y="0"/>
            <a:ext cx="9144000" cy="5143500"/>
          </a:xfrm>
          <a:prstGeom prst="rect">
            <a:avLst/>
          </a:prstGeom>
          <a:noFill/>
          <a:ln>
            <a:noFill/>
          </a:ln>
        </p:spPr>
      </p:pic>
      <p:sp>
        <p:nvSpPr>
          <p:cNvPr id="1028" name="Google Shape;1028;p23"/>
          <p:cNvSpPr txBox="1">
            <a:spLocks noGrp="1"/>
          </p:cNvSpPr>
          <p:nvPr>
            <p:ph type="title"/>
          </p:nvPr>
        </p:nvSpPr>
        <p:spPr>
          <a:xfrm>
            <a:off x="2347875" y="539500"/>
            <a:ext cx="4448100" cy="1059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029" name="Google Shape;1029;p23"/>
          <p:cNvSpPr txBox="1">
            <a:spLocks noGrp="1"/>
          </p:cNvSpPr>
          <p:nvPr>
            <p:ph type="subTitle" idx="1"/>
          </p:nvPr>
        </p:nvSpPr>
        <p:spPr>
          <a:xfrm>
            <a:off x="2347875" y="1660549"/>
            <a:ext cx="4448100" cy="1404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30" name="Google Shape;1030;p23"/>
          <p:cNvSpPr txBox="1"/>
          <p:nvPr/>
        </p:nvSpPr>
        <p:spPr>
          <a:xfrm>
            <a:off x="2347800"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GB" sz="1000" b="1">
                <a:solidFill>
                  <a:schemeClr val="dk1"/>
                </a:solidFill>
                <a:latin typeface="Fira Sans" panose="020B0503050000020004"/>
                <a:ea typeface="Fira Sans" panose="020B0503050000020004"/>
                <a:cs typeface="Fira Sans" panose="020B0503050000020004"/>
                <a:sym typeface="Fira Sans" panose="020B0503050000020004"/>
              </a:rPr>
              <a:t>CREDITS:</a:t>
            </a:r>
            <a:r>
              <a:rPr lang="en-GB" sz="1000">
                <a:solidFill>
                  <a:schemeClr val="dk1"/>
                </a:solidFill>
                <a:latin typeface="Fira Sans" panose="020B0503050000020004"/>
                <a:ea typeface="Fira Sans" panose="020B0503050000020004"/>
                <a:cs typeface="Fira Sans" panose="020B0503050000020004"/>
                <a:sym typeface="Fira Sans" panose="020B0503050000020004"/>
              </a:rPr>
              <a:t> This presentation template was created by </a:t>
            </a:r>
            <a:r>
              <a:rPr lang="en-GB" sz="1000" b="1" u="sng">
                <a:solidFill>
                  <a:schemeClr val="dk1"/>
                </a:solidFill>
                <a:latin typeface="Fira Sans" panose="020B0503050000020004"/>
                <a:ea typeface="Fira Sans" panose="020B0503050000020004"/>
                <a:cs typeface="Fira Sans" panose="020B0503050000020004"/>
                <a:sym typeface="Fira Sans" panose="020B0503050000020004"/>
                <a:hlinkClick r:id="rId3"/>
              </a:rPr>
              <a:t>Slidesgo</a:t>
            </a:r>
            <a:r>
              <a:rPr lang="en-GB" sz="1000">
                <a:solidFill>
                  <a:schemeClr val="dk1"/>
                </a:solidFill>
                <a:latin typeface="Fira Sans" panose="020B0503050000020004"/>
                <a:ea typeface="Fira Sans" panose="020B0503050000020004"/>
                <a:cs typeface="Fira Sans" panose="020B0503050000020004"/>
                <a:sym typeface="Fira Sans" panose="020B0503050000020004"/>
              </a:rPr>
              <a:t>, and includes icons by </a:t>
            </a:r>
            <a:r>
              <a:rPr lang="en-GB" sz="1000" b="1" u="sng">
                <a:solidFill>
                  <a:schemeClr val="dk1"/>
                </a:solidFill>
                <a:latin typeface="Fira Sans" panose="020B0503050000020004"/>
                <a:ea typeface="Fira Sans" panose="020B0503050000020004"/>
                <a:cs typeface="Fira Sans" panose="020B0503050000020004"/>
                <a:sym typeface="Fira Sans" panose="020B0503050000020004"/>
                <a:hlinkClick r:id="rId4"/>
              </a:rPr>
              <a:t>Flaticon</a:t>
            </a:r>
            <a:r>
              <a:rPr lang="en-GB" sz="1000">
                <a:solidFill>
                  <a:schemeClr val="dk1"/>
                </a:solidFill>
                <a:latin typeface="Fira Sans" panose="020B0503050000020004"/>
                <a:ea typeface="Fira Sans" panose="020B0503050000020004"/>
                <a:cs typeface="Fira Sans" panose="020B0503050000020004"/>
                <a:sym typeface="Fira Sans" panose="020B0503050000020004"/>
              </a:rPr>
              <a:t>, and infographics &amp; images by </a:t>
            </a:r>
            <a:r>
              <a:rPr lang="en-GB" sz="1000" b="1" u="sng">
                <a:solidFill>
                  <a:schemeClr val="dk1"/>
                </a:solidFill>
                <a:latin typeface="Fira Sans" panose="020B0503050000020004"/>
                <a:ea typeface="Fira Sans" panose="020B0503050000020004"/>
                <a:cs typeface="Fira Sans" panose="020B0503050000020004"/>
                <a:sym typeface="Fira Sans" panose="020B0503050000020004"/>
                <a:hlinkClick r:id="rId5"/>
              </a:rPr>
              <a:t>Freepik</a:t>
            </a:r>
            <a:r>
              <a:rPr lang="en-GB" sz="1000" u="sng">
                <a:solidFill>
                  <a:schemeClr val="dk1"/>
                </a:solidFill>
                <a:latin typeface="Fira Sans" panose="020B0503050000020004"/>
                <a:ea typeface="Fira Sans" panose="020B0503050000020004"/>
                <a:cs typeface="Fira Sans" panose="020B0503050000020004"/>
                <a:sym typeface="Fira Sans" panose="020B0503050000020004"/>
              </a:rPr>
              <a:t> </a:t>
            </a:r>
            <a:endParaRPr sz="1000" b="1" u="sng">
              <a:solidFill>
                <a:schemeClr val="dk1"/>
              </a:solidFill>
              <a:latin typeface="Fira Sans" panose="020B0503050000020004"/>
              <a:ea typeface="Fira Sans" panose="020B0503050000020004"/>
              <a:cs typeface="Fira Sans" panose="020B0503050000020004"/>
              <a:sym typeface="Fira Sans" panose="020B0503050000020004"/>
            </a:endParaRPr>
          </a:p>
        </p:txBody>
      </p:sp>
      <p:grpSp>
        <p:nvGrpSpPr>
          <p:cNvPr id="1031" name="Google Shape;1031;p23"/>
          <p:cNvGrpSpPr/>
          <p:nvPr/>
        </p:nvGrpSpPr>
        <p:grpSpPr>
          <a:xfrm>
            <a:off x="309004" y="-922700"/>
            <a:ext cx="9316896" cy="6376725"/>
            <a:chOff x="309004" y="-922700"/>
            <a:chExt cx="9316896" cy="6376725"/>
          </a:xfrm>
        </p:grpSpPr>
        <p:sp>
          <p:nvSpPr>
            <p:cNvPr id="1032" name="Google Shape;1032;p23"/>
            <p:cNvSpPr/>
            <p:nvPr/>
          </p:nvSpPr>
          <p:spPr>
            <a:xfrm>
              <a:off x="8430763" y="8580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3"/>
            <p:cNvGrpSpPr/>
            <p:nvPr/>
          </p:nvGrpSpPr>
          <p:grpSpPr>
            <a:xfrm flipH="1">
              <a:off x="6075425" y="-922700"/>
              <a:ext cx="2245400" cy="1375650"/>
              <a:chOff x="5111150" y="2877825"/>
              <a:chExt cx="2245400" cy="1375650"/>
            </a:xfrm>
          </p:grpSpPr>
          <p:sp>
            <p:nvSpPr>
              <p:cNvPr id="1034" name="Google Shape;1034;p2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3"/>
            <p:cNvGrpSpPr/>
            <p:nvPr/>
          </p:nvGrpSpPr>
          <p:grpSpPr>
            <a:xfrm flipH="1">
              <a:off x="916690" y="4608575"/>
              <a:ext cx="893575" cy="845450"/>
              <a:chOff x="953550" y="2233250"/>
              <a:chExt cx="893575" cy="845450"/>
            </a:xfrm>
          </p:grpSpPr>
          <p:sp>
            <p:nvSpPr>
              <p:cNvPr id="1038" name="Google Shape;1038;p2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rot="7969938">
              <a:off x="480489" y="215674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1041" name="Google Shape;1041;p23"/>
            <p:cNvGrpSpPr/>
            <p:nvPr/>
          </p:nvGrpSpPr>
          <p:grpSpPr>
            <a:xfrm flipH="1">
              <a:off x="1353802" y="4637885"/>
              <a:ext cx="797910" cy="713952"/>
              <a:chOff x="713224" y="3796911"/>
              <a:chExt cx="875670" cy="783529"/>
            </a:xfrm>
          </p:grpSpPr>
          <p:sp>
            <p:nvSpPr>
              <p:cNvPr id="1042" name="Google Shape;1042;p2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534300" y="2852700"/>
              <a:ext cx="1091600" cy="1092375"/>
              <a:chOff x="8430775" y="2466700"/>
              <a:chExt cx="1091600" cy="1092375"/>
            </a:xfrm>
          </p:grpSpPr>
          <p:grpSp>
            <p:nvGrpSpPr>
              <p:cNvPr id="1045" name="Google Shape;1045;p23"/>
              <p:cNvGrpSpPr/>
              <p:nvPr/>
            </p:nvGrpSpPr>
            <p:grpSpPr>
              <a:xfrm>
                <a:off x="8431525" y="2469000"/>
                <a:ext cx="1090850" cy="1090075"/>
                <a:chOff x="8431525" y="2469000"/>
                <a:chExt cx="1090850" cy="1090075"/>
              </a:xfrm>
            </p:grpSpPr>
            <p:sp>
              <p:nvSpPr>
                <p:cNvPr id="1046" name="Google Shape;1046;p2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23"/>
                <p:cNvGrpSpPr/>
                <p:nvPr/>
              </p:nvGrpSpPr>
              <p:grpSpPr>
                <a:xfrm>
                  <a:off x="8431525" y="2530400"/>
                  <a:ext cx="1090850" cy="1028675"/>
                  <a:chOff x="8431525" y="2530400"/>
                  <a:chExt cx="1090850" cy="1028675"/>
                </a:xfrm>
              </p:grpSpPr>
              <p:sp>
                <p:nvSpPr>
                  <p:cNvPr id="1049" name="Google Shape;1049;p2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 name="Google Shape;1071;p2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flipH="1">
              <a:off x="8250374" y="3084525"/>
              <a:ext cx="893614" cy="628725"/>
              <a:chOff x="-12" y="3187850"/>
              <a:chExt cx="893614" cy="628725"/>
            </a:xfrm>
          </p:grpSpPr>
          <p:sp>
            <p:nvSpPr>
              <p:cNvPr id="1073" name="Google Shape;1073;p2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 name="Google Shape;1086;p23"/>
          <p:cNvGrpSpPr/>
          <p:nvPr/>
        </p:nvGrpSpPr>
        <p:grpSpPr>
          <a:xfrm>
            <a:off x="309000" y="70625"/>
            <a:ext cx="7523325" cy="5020200"/>
            <a:chOff x="309000" y="70625"/>
            <a:chExt cx="7523325" cy="5020200"/>
          </a:xfrm>
        </p:grpSpPr>
        <p:grpSp>
          <p:nvGrpSpPr>
            <p:cNvPr id="1087" name="Google Shape;1087;p23"/>
            <p:cNvGrpSpPr/>
            <p:nvPr/>
          </p:nvGrpSpPr>
          <p:grpSpPr>
            <a:xfrm flipH="1">
              <a:off x="309000" y="70625"/>
              <a:ext cx="2088800" cy="261775"/>
              <a:chOff x="2525700" y="1149850"/>
              <a:chExt cx="2088800" cy="261775"/>
            </a:xfrm>
          </p:grpSpPr>
          <p:sp>
            <p:nvSpPr>
              <p:cNvPr id="1088" name="Google Shape;1088;p2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3"/>
            <p:cNvGrpSpPr/>
            <p:nvPr/>
          </p:nvGrpSpPr>
          <p:grpSpPr>
            <a:xfrm>
              <a:off x="6869675" y="4637875"/>
              <a:ext cx="962650" cy="452950"/>
              <a:chOff x="1060275" y="1053875"/>
              <a:chExt cx="962650" cy="452950"/>
            </a:xfrm>
          </p:grpSpPr>
          <p:sp>
            <p:nvSpPr>
              <p:cNvPr id="1109" name="Google Shape;1109;p2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0B0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1pPr>
            <a:lvl2pPr lvl="1"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2pPr>
            <a:lvl3pPr lvl="2"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3pPr>
            <a:lvl4pPr lvl="3"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4pPr>
            <a:lvl5pPr lvl="4"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5pPr>
            <a:lvl6pPr lvl="5"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6pPr>
            <a:lvl7pPr lvl="6"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7pPr>
            <a:lvl8pPr lvl="7"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8pPr>
            <a:lvl9pPr lvl="8" algn="ctr" rtl="0">
              <a:lnSpc>
                <a:spcPct val="80000"/>
              </a:lnSpc>
              <a:spcBef>
                <a:spcPts val="0"/>
              </a:spcBef>
              <a:spcAft>
                <a:spcPts val="0"/>
              </a:spcAft>
              <a:buClr>
                <a:schemeClr val="dk1"/>
              </a:buClr>
              <a:buSzPts val="3500"/>
              <a:buFont typeface="Aref Ruqaa" panose="02000503000000000000"/>
              <a:buNone/>
              <a:defRPr sz="3500" b="1">
                <a:solidFill>
                  <a:schemeClr val="dk1"/>
                </a:solidFill>
                <a:latin typeface="Aref Ruqaa" panose="02000503000000000000"/>
                <a:ea typeface="Aref Ruqaa" panose="02000503000000000000"/>
                <a:cs typeface="Aref Ruqaa" panose="02000503000000000000"/>
                <a:sym typeface="Aref Ruqaa" panose="02000503000000000000"/>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1pPr>
            <a:lvl2pPr marL="914400" lvl="1"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2pPr>
            <a:lvl3pPr marL="1371600" lvl="2"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3pPr>
            <a:lvl4pPr marL="1828800" lvl="3"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4pPr>
            <a:lvl5pPr marL="2286000" lvl="4"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5pPr>
            <a:lvl6pPr marL="2743200" lvl="5"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6pPr>
            <a:lvl7pPr marL="3200400" lvl="6"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7pPr>
            <a:lvl8pPr marL="3657600" lvl="7"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8pPr>
            <a:lvl9pPr marL="4114800" lvl="8" indent="-317500">
              <a:lnSpc>
                <a:spcPct val="115000"/>
              </a:lnSpc>
              <a:spcBef>
                <a:spcPts val="0"/>
              </a:spcBef>
              <a:spcAft>
                <a:spcPts val="0"/>
              </a:spcAft>
              <a:buClr>
                <a:schemeClr val="dk1"/>
              </a:buClr>
              <a:buSzPts val="1400"/>
              <a:buFont typeface="Fira Sans" panose="020B0503050000020004"/>
              <a:buChar char="■"/>
              <a:defRPr>
                <a:solidFill>
                  <a:schemeClr val="dk1"/>
                </a:solidFill>
                <a:latin typeface="Fira Sans" panose="020B0503050000020004"/>
                <a:ea typeface="Fira Sans" panose="020B0503050000020004"/>
                <a:cs typeface="Fira Sans" panose="020B0503050000020004"/>
                <a:sym typeface="Fira Sans" panose="020B0503050000020004"/>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Fira Sans" panose="020B0503050000020004" pitchFamily="34" charset="0"/>
          <a:ea typeface="Fira Sans" panose="020B0503050000020004" pitchFamily="34"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facebook.com/marmar.nasser.79/abou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10" Type="http://schemas.openxmlformats.org/officeDocument/2006/relationships/notesSlide" Target="../notesSlides/notesSlide5.xml"/><Relationship Id="rId4" Type="http://schemas.openxmlformats.org/officeDocument/2006/relationships/tags" Target="../tags/tag11.xml"/><Relationship Id="rId9"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752475" y="1670685"/>
            <a:ext cx="7762875" cy="18021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4000"/>
              <a:t>Intro</a:t>
            </a:r>
            <a:r>
              <a:rPr lang="ar-EG" altLang="en-US" sz="4000"/>
              <a:t> </a:t>
            </a:r>
            <a:r>
              <a:rPr lang="en-US" altLang="en-US" sz="4000"/>
              <a:t> to mobile development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Data Types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853163" y="1982471"/>
            <a:ext cx="6912887" cy="976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Fira Sans" panose="020B0503050000020004" pitchFamily="34" charset="0"/>
                <a:cs typeface="Aref Ruqaa" panose="02000503000000000000"/>
                <a:sym typeface="Aref Ruqaa" panose="02000503000000000000"/>
              </a:rPr>
              <a:t>In Dart, all types are reference types, meaning that all variables refer to an object (an instance of a class)</a:t>
            </a:r>
          </a:p>
        </p:txBody>
      </p:sp>
      <p:sp>
        <p:nvSpPr>
          <p:cNvPr id="1851" name="Google Shape;1851;p56"/>
          <p:cNvSpPr txBox="1">
            <a:spLocks noGrp="1"/>
          </p:cNvSpPr>
          <p:nvPr>
            <p:ph type="title"/>
          </p:nvPr>
        </p:nvSpPr>
        <p:spPr>
          <a:xfrm>
            <a:off x="586837" y="14097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4" name="Google Shape;1304;p35"/>
          <p:cNvSpPr/>
          <p:nvPr/>
        </p:nvSpPr>
        <p:spPr>
          <a:xfrm>
            <a:off x="3442322" y="1515300"/>
            <a:ext cx="22593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Data types</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sp>
        <p:nvSpPr>
          <p:cNvPr id="1306" name="Google Shape;1306;p35"/>
          <p:cNvSpPr/>
          <p:nvPr/>
        </p:nvSpPr>
        <p:spPr>
          <a:xfrm>
            <a:off x="1825988" y="2771363"/>
            <a:ext cx="1103058"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String</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sp>
        <p:nvSpPr>
          <p:cNvPr id="1307" name="Google Shape;1307;p35"/>
          <p:cNvSpPr/>
          <p:nvPr/>
        </p:nvSpPr>
        <p:spPr>
          <a:xfrm>
            <a:off x="3172389" y="2791146"/>
            <a:ext cx="874800"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bool</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sp>
        <p:nvSpPr>
          <p:cNvPr id="1308" name="Google Shape;1308;p35"/>
          <p:cNvSpPr/>
          <p:nvPr/>
        </p:nvSpPr>
        <p:spPr>
          <a:xfrm>
            <a:off x="7109604" y="2781300"/>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Set</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cxnSp>
        <p:nvCxnSpPr>
          <p:cNvPr id="1311" name="Google Shape;1311;p35"/>
          <p:cNvCxnSpPr>
            <a:stCxn id="1304" idx="2"/>
            <a:endCxn id="1308" idx="0"/>
          </p:cNvCxnSpPr>
          <p:nvPr/>
        </p:nvCxnSpPr>
        <p:spPr>
          <a:xfrm rot="16200000" flipH="1">
            <a:off x="5706665" y="823107"/>
            <a:ext cx="823500" cy="3092886"/>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1312" name="Google Shape;1312;p35"/>
          <p:cNvCxnSpPr>
            <a:stCxn id="1307" idx="0"/>
            <a:endCxn id="1304" idx="2"/>
          </p:cNvCxnSpPr>
          <p:nvPr/>
        </p:nvCxnSpPr>
        <p:spPr>
          <a:xfrm rot="5400000" flipH="1" flipV="1">
            <a:off x="3674207" y="1893382"/>
            <a:ext cx="833346" cy="962183"/>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1316" name="Google Shape;1316;p35"/>
          <p:cNvSpPr txBox="1"/>
          <p:nvPr/>
        </p:nvSpPr>
        <p:spPr>
          <a:xfrm>
            <a:off x="4794876" y="3608000"/>
            <a:ext cx="15363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dirty="0">
              <a:solidFill>
                <a:schemeClr val="dk1"/>
              </a:solidFill>
              <a:latin typeface="Fira Sans" panose="020B0503050000020004"/>
              <a:ea typeface="Fira Sans" panose="020B0503050000020004"/>
              <a:cs typeface="Fira Sans" panose="020B0503050000020004"/>
              <a:sym typeface="Fira Sans" panose="020B0503050000020004"/>
            </a:endParaRPr>
          </a:p>
        </p:txBody>
      </p:sp>
      <p:cxnSp>
        <p:nvCxnSpPr>
          <p:cNvPr id="23" name="Straight Connector 22"/>
          <p:cNvCxnSpPr>
            <a:endCxn id="1306" idx="0"/>
          </p:cNvCxnSpPr>
          <p:nvPr/>
        </p:nvCxnSpPr>
        <p:spPr>
          <a:xfrm>
            <a:off x="2377517" y="2369550"/>
            <a:ext cx="0" cy="401813"/>
          </a:xfrm>
          <a:prstGeom prst="line">
            <a:avLst/>
          </a:prstGeom>
        </p:spPr>
        <p:style>
          <a:lnRef idx="2">
            <a:schemeClr val="accent4"/>
          </a:lnRef>
          <a:fillRef idx="0">
            <a:schemeClr val="accent4"/>
          </a:fillRef>
          <a:effectRef idx="1">
            <a:schemeClr val="accent4"/>
          </a:effectRef>
          <a:fontRef idx="minor">
            <a:schemeClr val="tx1"/>
          </a:fontRef>
        </p:style>
      </p:cxnSp>
      <p:sp>
        <p:nvSpPr>
          <p:cNvPr id="31" name="Google Shape;1308;p35"/>
          <p:cNvSpPr/>
          <p:nvPr/>
        </p:nvSpPr>
        <p:spPr>
          <a:xfrm>
            <a:off x="4254259"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List</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sp>
        <p:nvSpPr>
          <p:cNvPr id="36" name="Google Shape;1308;p35"/>
          <p:cNvSpPr/>
          <p:nvPr/>
        </p:nvSpPr>
        <p:spPr>
          <a:xfrm>
            <a:off x="5672863" y="2791146"/>
            <a:ext cx="1110507" cy="4425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dirty="0">
                <a:solidFill>
                  <a:schemeClr val="dk1"/>
                </a:solidFill>
                <a:latin typeface="Aref Ruqaa" panose="02000503000000000000"/>
                <a:ea typeface="Aref Ruqaa" panose="02000503000000000000"/>
                <a:cs typeface="Aref Ruqaa" panose="02000503000000000000"/>
                <a:sym typeface="Aref Ruqaa" panose="02000503000000000000"/>
              </a:rPr>
              <a:t>Map</a:t>
            </a:r>
            <a:endParaRPr sz="2200" b="1" dirty="0">
              <a:solidFill>
                <a:schemeClr val="dk1"/>
              </a:solidFill>
              <a:latin typeface="Aref Ruqaa" panose="02000503000000000000"/>
              <a:ea typeface="Aref Ruqaa" panose="02000503000000000000"/>
              <a:cs typeface="Aref Ruqaa" panose="02000503000000000000"/>
              <a:sym typeface="Aref Ruqaa" panose="02000503000000000000"/>
            </a:endParaRPr>
          </a:p>
        </p:txBody>
      </p:sp>
      <p:cxnSp>
        <p:nvCxnSpPr>
          <p:cNvPr id="39" name="Straight Connector 38"/>
          <p:cNvCxnSpPr/>
          <p:nvPr/>
        </p:nvCxnSpPr>
        <p:spPr>
          <a:xfrm>
            <a:off x="4762215" y="2389333"/>
            <a:ext cx="0" cy="401813"/>
          </a:xfrm>
          <a:prstGeom prst="line">
            <a:avLst/>
          </a:prstGeom>
        </p:spPr>
        <p:style>
          <a:lnRef idx="2">
            <a:schemeClr val="accent4"/>
          </a:lnRef>
          <a:fillRef idx="0">
            <a:schemeClr val="accent4"/>
          </a:fillRef>
          <a:effectRef idx="1">
            <a:schemeClr val="accent4"/>
          </a:effectRef>
          <a:fontRef idx="minor">
            <a:schemeClr val="tx1"/>
          </a:fontRef>
        </p:style>
      </p:cxnSp>
      <p:cxnSp>
        <p:nvCxnSpPr>
          <p:cNvPr id="40" name="Straight Connector 39"/>
          <p:cNvCxnSpPr/>
          <p:nvPr/>
        </p:nvCxnSpPr>
        <p:spPr>
          <a:xfrm>
            <a:off x="6228116" y="2389333"/>
            <a:ext cx="0" cy="401813"/>
          </a:xfrm>
          <a:prstGeom prst="line">
            <a:avLst/>
          </a:prstGeom>
        </p:spPr>
        <p:style>
          <a:lnRef idx="2">
            <a:schemeClr val="accent4"/>
          </a:lnRef>
          <a:fillRef idx="0">
            <a:schemeClr val="accent4"/>
          </a:fillRef>
          <a:effectRef idx="1">
            <a:schemeClr val="accent4"/>
          </a:effectRef>
          <a:fontRef idx="minor">
            <a:schemeClr val="tx1"/>
          </a:fontRef>
        </p:style>
      </p:cxnSp>
      <p:cxnSp>
        <p:nvCxnSpPr>
          <p:cNvPr id="3" name="Straight Connector 2"/>
          <p:cNvCxnSpPr/>
          <p:nvPr/>
        </p:nvCxnSpPr>
        <p:spPr>
          <a:xfrm flipH="1" flipV="1">
            <a:off x="2377694" y="2374265"/>
            <a:ext cx="1231265" cy="44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2755" y="1739532"/>
            <a:ext cx="7820021" cy="2767032"/>
          </a:xfrm>
          <a:prstGeom prst="rect">
            <a:avLst/>
          </a:prstGeom>
        </p:spPr>
      </p:pic>
      <p:sp>
        <p:nvSpPr>
          <p:cNvPr id="4" name="Google Shape;1266;p31"/>
          <p:cNvSpPr txBox="1"/>
          <p:nvPr/>
        </p:nvSpPr>
        <p:spPr>
          <a:xfrm>
            <a:off x="2202911" y="732891"/>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3200" b="1" dirty="0">
                <a:solidFill>
                  <a:schemeClr val="dk1"/>
                </a:solidFill>
                <a:latin typeface="Aref Ruqaa" panose="02000503000000000000"/>
                <a:cs typeface="Aref Ruqaa" panose="02000503000000000000"/>
                <a:sym typeface="Aref Ruqaa" panose="02000503000000000000"/>
              </a:rPr>
              <a:t>String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4" name="Google Shape;1266;p31"/>
          <p:cNvSpPr txBox="1"/>
          <p:nvPr/>
        </p:nvSpPr>
        <p:spPr>
          <a:xfrm>
            <a:off x="2304511" y="495825"/>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3200" b="1" dirty="0">
                <a:solidFill>
                  <a:schemeClr val="dk1"/>
                </a:solidFill>
                <a:latin typeface="Aref Ruqaa" panose="02000503000000000000"/>
                <a:cs typeface="Aref Ruqaa" panose="02000503000000000000"/>
                <a:sym typeface="Aref Ruqaa" panose="02000503000000000000"/>
              </a:rPr>
              <a:t>Multiple Line</a:t>
            </a:r>
          </a:p>
        </p:txBody>
      </p:sp>
      <p:pic>
        <p:nvPicPr>
          <p:cNvPr id="5" name="Picture 4"/>
          <p:cNvPicPr>
            <a:picLocks noChangeAspect="1"/>
          </p:cNvPicPr>
          <p:nvPr/>
        </p:nvPicPr>
        <p:blipFill>
          <a:blip r:embed="rId3"/>
          <a:stretch>
            <a:fillRect/>
          </a:stretch>
        </p:blipFill>
        <p:spPr>
          <a:xfrm>
            <a:off x="2038793" y="1536355"/>
            <a:ext cx="4637436" cy="322225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Some  String  Methods</a:t>
            </a:r>
          </a:p>
        </p:txBody>
      </p:sp>
      <p:sp>
        <p:nvSpPr>
          <p:cNvPr id="6" name="Google Shape;1266;p31"/>
          <p:cNvSpPr txBox="1"/>
          <p:nvPr/>
        </p:nvSpPr>
        <p:spPr>
          <a:xfrm>
            <a:off x="1096597" y="1244963"/>
            <a:ext cx="7878070" cy="340694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toLowerCase()</a:t>
            </a:r>
          </a:p>
          <a:p>
            <a:pPr marL="285750" indent="-285750">
              <a:buFont typeface="Wingdings" panose="05000000000000000000" pitchFamily="2" charset="2"/>
              <a:buChar char="q"/>
            </a:pPr>
            <a:endParaRPr lang="en-US" sz="1800" b="1" dirty="0">
              <a:solidFill>
                <a:schemeClr val="dk1"/>
              </a:solidFill>
              <a:latin typeface="Aref Ruqaa" panose="02000503000000000000"/>
              <a:cs typeface="Aref Ruqaa" panose="02000503000000000000"/>
            </a:endParaRPr>
          </a:p>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toUpperCase()</a:t>
            </a:r>
          </a:p>
          <a:p>
            <a:pPr marL="285750" indent="-285750">
              <a:buFont typeface="Wingdings" panose="05000000000000000000" pitchFamily="2" charset="2"/>
              <a:buChar char="q"/>
            </a:pPr>
            <a:endParaRPr lang="en-US" sz="1800" b="1" dirty="0">
              <a:solidFill>
                <a:schemeClr val="dk1"/>
              </a:solidFill>
              <a:latin typeface="Aref Ruqaa" panose="02000503000000000000"/>
              <a:cs typeface="Aref Ruqaa" panose="02000503000000000000"/>
            </a:endParaRPr>
          </a:p>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trim(): Returns the string without any leading and trailing whitespace.</a:t>
            </a:r>
          </a:p>
          <a:p>
            <a:pPr marL="285750" indent="-285750">
              <a:buFont typeface="Wingdings" panose="05000000000000000000" pitchFamily="2" charset="2"/>
              <a:buChar char="q"/>
            </a:pPr>
            <a:endParaRPr lang="en-US" sz="1800" b="1" dirty="0">
              <a:solidFill>
                <a:schemeClr val="dk1"/>
              </a:solidFill>
              <a:latin typeface="Aref Ruqaa" panose="02000503000000000000"/>
              <a:cs typeface="Aref Ruqaa" panose="02000503000000000000"/>
            </a:endParaRPr>
          </a:p>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compareTo()</a:t>
            </a:r>
          </a:p>
          <a:p>
            <a:pPr marL="285750" indent="-285750">
              <a:buFont typeface="Wingdings" panose="05000000000000000000" pitchFamily="2" charset="2"/>
              <a:buChar char="q"/>
            </a:pPr>
            <a:endParaRPr lang="en-US" sz="1800" b="1" dirty="0">
              <a:solidFill>
                <a:schemeClr val="dk1"/>
              </a:solidFill>
              <a:latin typeface="Aref Ruqaa" panose="02000503000000000000"/>
              <a:cs typeface="Aref Ruqaa" panose="02000503000000000000"/>
            </a:endParaRPr>
          </a:p>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split()</a:t>
            </a:r>
          </a:p>
          <a:p>
            <a:pPr marL="285750" indent="-285750">
              <a:buFont typeface="Wingdings" panose="05000000000000000000" pitchFamily="2" charset="2"/>
              <a:buChar char="q"/>
            </a:pPr>
            <a:endParaRPr lang="en-US" sz="1800" b="1" dirty="0">
              <a:solidFill>
                <a:schemeClr val="dk1"/>
              </a:solidFill>
              <a:latin typeface="Aref Ruqaa" panose="02000503000000000000"/>
              <a:cs typeface="Aref Ruqaa" panose="02000503000000000000"/>
            </a:endParaRPr>
          </a:p>
          <a:p>
            <a:pPr marL="285750" indent="-285750">
              <a:buFont typeface="Wingdings" panose="05000000000000000000" pitchFamily="2" charset="2"/>
              <a:buChar char="q"/>
            </a:pPr>
            <a:r>
              <a:rPr lang="en-US" sz="1800" b="1" dirty="0">
                <a:solidFill>
                  <a:schemeClr val="dk1"/>
                </a:solidFill>
                <a:latin typeface="Aref Ruqaa" panose="02000503000000000000"/>
                <a:cs typeface="Aref Ruqaa" panose="02000503000000000000"/>
              </a:rPr>
              <a:t>substring()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Boolean</a:t>
            </a:r>
          </a:p>
        </p:txBody>
      </p:sp>
      <p:pic>
        <p:nvPicPr>
          <p:cNvPr id="7" name="Picture 6"/>
          <p:cNvPicPr>
            <a:picLocks noChangeAspect="1"/>
          </p:cNvPicPr>
          <p:nvPr/>
        </p:nvPicPr>
        <p:blipFill>
          <a:blip r:embed="rId3"/>
          <a:stretch>
            <a:fillRect/>
          </a:stretch>
        </p:blipFill>
        <p:spPr>
          <a:xfrm>
            <a:off x="1871295" y="1781215"/>
            <a:ext cx="5729719" cy="1469984"/>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List</a:t>
            </a:r>
          </a:p>
        </p:txBody>
      </p:sp>
      <p:pic>
        <p:nvPicPr>
          <p:cNvPr id="3" name="Picture 2"/>
          <p:cNvPicPr>
            <a:picLocks noChangeAspect="1"/>
          </p:cNvPicPr>
          <p:nvPr/>
        </p:nvPicPr>
        <p:blipFill>
          <a:blip r:embed="rId3"/>
          <a:stretch>
            <a:fillRect/>
          </a:stretch>
        </p:blipFill>
        <p:spPr>
          <a:xfrm>
            <a:off x="926823" y="1537480"/>
            <a:ext cx="7290353" cy="3017587"/>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Set</a:t>
            </a:r>
          </a:p>
        </p:txBody>
      </p:sp>
      <p:pic>
        <p:nvPicPr>
          <p:cNvPr id="4" name="Picture 3"/>
          <p:cNvPicPr>
            <a:picLocks noChangeAspect="1"/>
          </p:cNvPicPr>
          <p:nvPr/>
        </p:nvPicPr>
        <p:blipFill>
          <a:blip r:embed="rId3"/>
          <a:stretch>
            <a:fillRect/>
          </a:stretch>
        </p:blipFill>
        <p:spPr>
          <a:xfrm>
            <a:off x="291139" y="2206649"/>
            <a:ext cx="8750630" cy="1566194"/>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Map</a:t>
            </a:r>
          </a:p>
        </p:txBody>
      </p:sp>
      <p:pic>
        <p:nvPicPr>
          <p:cNvPr id="3" name="Picture 2"/>
          <p:cNvPicPr>
            <a:picLocks noChangeAspect="1"/>
          </p:cNvPicPr>
          <p:nvPr/>
        </p:nvPicPr>
        <p:blipFill>
          <a:blip r:embed="rId3"/>
          <a:stretch>
            <a:fillRect/>
          </a:stretch>
        </p:blipFill>
        <p:spPr>
          <a:xfrm>
            <a:off x="1111129" y="1435102"/>
            <a:ext cx="6263053" cy="3136898"/>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Mobile Development</a:t>
            </a:r>
            <a:r>
              <a:rPr lang="en-US" altLang="en-GB" dirty="0">
                <a:latin typeface="Fira Sans" panose="020B0503050000020004" pitchFamily="34" charset="0"/>
              </a:rPr>
              <a:t> </a:t>
            </a:r>
          </a:p>
        </p:txBody>
      </p:sp>
      <p:sp>
        <p:nvSpPr>
          <p:cNvPr id="135" name="任意多边形: 形状 17"/>
          <p:cNvSpPr/>
          <p:nvPr>
            <p:custDataLst>
              <p:tags r:id="rId1"/>
            </p:custDataLst>
          </p:nvPr>
        </p:nvSpPr>
        <p:spPr>
          <a:xfrm rot="10800000">
            <a:off x="2667985" y="3199234"/>
            <a:ext cx="1058375" cy="1027035"/>
          </a:xfrm>
          <a:custGeom>
            <a:avLst/>
            <a:gdLst>
              <a:gd name="connsiteX0" fmla="*/ 1211583 w 1494674"/>
              <a:gd name="connsiteY0" fmla="*/ 0 h 1450413"/>
              <a:gd name="connsiteX1" fmla="*/ 1213202 w 1494674"/>
              <a:gd name="connsiteY1" fmla="*/ 16540 h 1450413"/>
              <a:gd name="connsiteX2" fmla="*/ 1425172 w 1494674"/>
              <a:gd name="connsiteY2" fmla="*/ 342247 h 1450413"/>
              <a:gd name="connsiteX3" fmla="*/ 1494674 w 1494674"/>
              <a:gd name="connsiteY3" fmla="*/ 381088 h 1450413"/>
              <a:gd name="connsiteX4" fmla="*/ 1369085 w 1494674"/>
              <a:gd name="connsiteY4" fmla="*/ 442401 h 1450413"/>
              <a:gd name="connsiteX5" fmla="*/ 1213794 w 1494674"/>
              <a:gd name="connsiteY5" fmla="*/ 549822 h 1450413"/>
              <a:gd name="connsiteX6" fmla="*/ 762270 w 1494674"/>
              <a:gd name="connsiteY6" fmla="*/ 1381425 h 1450413"/>
              <a:gd name="connsiteX7" fmla="*/ 758333 w 1494674"/>
              <a:gd name="connsiteY7" fmla="*/ 1450413 h 1450413"/>
              <a:gd name="connsiteX8" fmla="*/ 0 w 1494674"/>
              <a:gd name="connsiteY8" fmla="*/ 513950 h 1450413"/>
              <a:gd name="connsiteX9" fmla="*/ 68299 w 1494674"/>
              <a:gd name="connsiteY9" fmla="*/ 524442 h 1450413"/>
              <a:gd name="connsiteX10" fmla="*/ 975607 w 1494674"/>
              <a:gd name="connsiteY10" fmla="*/ 255686 h 1450413"/>
              <a:gd name="connsiteX11" fmla="*/ 1112968 w 1494674"/>
              <a:gd name="connsiteY11" fmla="*/ 126122 h 1450413"/>
              <a:gd name="connsiteX12" fmla="*/ 1211583 w 1494674"/>
              <a:gd name="connsiteY12" fmla="*/ 0 h 14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4674" h="1450413">
                <a:moveTo>
                  <a:pt x="1211583" y="0"/>
                </a:moveTo>
                <a:lnTo>
                  <a:pt x="1213202" y="16540"/>
                </a:lnTo>
                <a:cubicBezTo>
                  <a:pt x="1240057" y="151658"/>
                  <a:pt x="1317920" y="267646"/>
                  <a:pt x="1425172" y="342247"/>
                </a:cubicBezTo>
                <a:lnTo>
                  <a:pt x="1494674" y="381088"/>
                </a:lnTo>
                <a:lnTo>
                  <a:pt x="1369085" y="442401"/>
                </a:lnTo>
                <a:cubicBezTo>
                  <a:pt x="1315471" y="473746"/>
                  <a:pt x="1263543" y="509536"/>
                  <a:pt x="1213794" y="549822"/>
                </a:cubicBezTo>
                <a:cubicBezTo>
                  <a:pt x="948465" y="764681"/>
                  <a:pt x="795344" y="1066744"/>
                  <a:pt x="762270" y="1381425"/>
                </a:cubicBezTo>
                <a:lnTo>
                  <a:pt x="758333" y="1450413"/>
                </a:lnTo>
                <a:lnTo>
                  <a:pt x="0" y="513950"/>
                </a:lnTo>
                <a:lnTo>
                  <a:pt x="68299" y="524442"/>
                </a:lnTo>
                <a:cubicBezTo>
                  <a:pt x="382980" y="557517"/>
                  <a:pt x="710278" y="470544"/>
                  <a:pt x="975607" y="255686"/>
                </a:cubicBezTo>
                <a:cubicBezTo>
                  <a:pt x="1025356" y="215400"/>
                  <a:pt x="1071160" y="172048"/>
                  <a:pt x="1112968" y="126122"/>
                </a:cubicBezTo>
                <a:lnTo>
                  <a:pt x="1211583"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45">
              <a:latin typeface="Arial" panose="020B0604020202020204" pitchFamily="34" charset="0"/>
              <a:sym typeface="Arial" panose="020B0604020202020204" pitchFamily="34" charset="0"/>
            </a:endParaRPr>
          </a:p>
        </p:txBody>
      </p:sp>
      <p:sp>
        <p:nvSpPr>
          <p:cNvPr id="137" name="圆: 空心 4"/>
          <p:cNvSpPr/>
          <p:nvPr>
            <p:custDataLst>
              <p:tags r:id="rId2"/>
            </p:custDataLst>
          </p:nvPr>
        </p:nvSpPr>
        <p:spPr>
          <a:xfrm>
            <a:off x="3170555" y="2102485"/>
            <a:ext cx="1723390" cy="1799590"/>
          </a:xfrm>
          <a:prstGeom prst="donut">
            <a:avLst>
              <a:gd name="adj" fmla="val 783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152" name="矩形 13"/>
          <p:cNvSpPr/>
          <p:nvPr>
            <p:custDataLst>
              <p:tags r:id="rId3"/>
            </p:custDataLst>
          </p:nvPr>
        </p:nvSpPr>
        <p:spPr>
          <a:xfrm>
            <a:off x="3316260" y="2406628"/>
            <a:ext cx="1432376" cy="1015121"/>
          </a:xfrm>
          <a:prstGeom prst="rect">
            <a:avLst/>
          </a:prstGeom>
          <a:noFill/>
        </p:spPr>
        <p:txBody>
          <a:bodyPr wrap="square" lIns="0" tIns="0" rIns="0" bIns="0" rtlCol="0" anchor="ctr">
            <a:normAutofit/>
          </a:bodyPr>
          <a:lstStyle/>
          <a:p>
            <a:pPr algn="ctr">
              <a:spcBef>
                <a:spcPct val="0"/>
              </a:spcBef>
              <a:spcAft>
                <a:spcPct val="0"/>
              </a:spcAft>
            </a:pPr>
            <a:r>
              <a:rPr lang="en-GB" sz="1780" b="1" dirty="0">
                <a:solidFill>
                  <a:schemeClr val="lt2"/>
                </a:solidFill>
                <a:latin typeface="Fira Sans" panose="020B0503050000020004" pitchFamily="34" charset="0"/>
                <a:ea typeface="Aref Ruqaa" panose="02000503000000000000"/>
                <a:cs typeface="Aref Ruqaa" panose="02000503000000000000"/>
                <a:sym typeface="+mn-ea"/>
              </a:rPr>
              <a:t>Mobile Development</a:t>
            </a:r>
            <a:endParaRPr lang="en-GB" sz="1780" b="1" kern="0" dirty="0">
              <a:solidFill>
                <a:schemeClr val="lt2"/>
              </a:solidFill>
              <a:latin typeface="Fira Sans" panose="020B0503050000020004" pitchFamily="34" charset="0"/>
              <a:ea typeface="Aref Ruqaa" panose="02000503000000000000"/>
              <a:cs typeface="Aref Ruqaa" panose="02000503000000000000"/>
            </a:endParaRPr>
          </a:p>
        </p:txBody>
      </p:sp>
      <p:sp>
        <p:nvSpPr>
          <p:cNvPr id="164" name="圆: 空心 26"/>
          <p:cNvSpPr/>
          <p:nvPr>
            <p:custDataLst>
              <p:tags r:id="rId4"/>
            </p:custDataLst>
          </p:nvPr>
        </p:nvSpPr>
        <p:spPr>
          <a:xfrm>
            <a:off x="5095114" y="3902115"/>
            <a:ext cx="1042416" cy="1033272"/>
          </a:xfrm>
          <a:prstGeom prst="donut">
            <a:avLst>
              <a:gd name="adj" fmla="val 885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166" name="圆: 空心 12"/>
          <p:cNvSpPr/>
          <p:nvPr>
            <p:custDataLst>
              <p:tags r:id="rId5"/>
            </p:custDataLst>
          </p:nvPr>
        </p:nvSpPr>
        <p:spPr>
          <a:xfrm>
            <a:off x="1971675" y="3902075"/>
            <a:ext cx="1046480" cy="1029970"/>
          </a:xfrm>
          <a:prstGeom prst="donut">
            <a:avLst>
              <a:gd name="adj" fmla="val 885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167" name="任意多边形: 形状 27"/>
          <p:cNvSpPr/>
          <p:nvPr>
            <p:custDataLst>
              <p:tags r:id="rId6"/>
            </p:custDataLst>
          </p:nvPr>
        </p:nvSpPr>
        <p:spPr>
          <a:xfrm flipV="1">
            <a:off x="4349097" y="3199489"/>
            <a:ext cx="1058375" cy="1027035"/>
          </a:xfrm>
          <a:custGeom>
            <a:avLst/>
            <a:gdLst>
              <a:gd name="connsiteX0" fmla="*/ 1211583 w 1494674"/>
              <a:gd name="connsiteY0" fmla="*/ 0 h 1450413"/>
              <a:gd name="connsiteX1" fmla="*/ 1213202 w 1494674"/>
              <a:gd name="connsiteY1" fmla="*/ 16540 h 1450413"/>
              <a:gd name="connsiteX2" fmla="*/ 1425172 w 1494674"/>
              <a:gd name="connsiteY2" fmla="*/ 342247 h 1450413"/>
              <a:gd name="connsiteX3" fmla="*/ 1494674 w 1494674"/>
              <a:gd name="connsiteY3" fmla="*/ 381088 h 1450413"/>
              <a:gd name="connsiteX4" fmla="*/ 1369085 w 1494674"/>
              <a:gd name="connsiteY4" fmla="*/ 442401 h 1450413"/>
              <a:gd name="connsiteX5" fmla="*/ 1213794 w 1494674"/>
              <a:gd name="connsiteY5" fmla="*/ 549822 h 1450413"/>
              <a:gd name="connsiteX6" fmla="*/ 762270 w 1494674"/>
              <a:gd name="connsiteY6" fmla="*/ 1381425 h 1450413"/>
              <a:gd name="connsiteX7" fmla="*/ 758333 w 1494674"/>
              <a:gd name="connsiteY7" fmla="*/ 1450413 h 1450413"/>
              <a:gd name="connsiteX8" fmla="*/ 0 w 1494674"/>
              <a:gd name="connsiteY8" fmla="*/ 513950 h 1450413"/>
              <a:gd name="connsiteX9" fmla="*/ 68299 w 1494674"/>
              <a:gd name="connsiteY9" fmla="*/ 524442 h 1450413"/>
              <a:gd name="connsiteX10" fmla="*/ 975607 w 1494674"/>
              <a:gd name="connsiteY10" fmla="*/ 255686 h 1450413"/>
              <a:gd name="connsiteX11" fmla="*/ 1112968 w 1494674"/>
              <a:gd name="connsiteY11" fmla="*/ 126122 h 1450413"/>
              <a:gd name="connsiteX12" fmla="*/ 1211583 w 1494674"/>
              <a:gd name="connsiteY12" fmla="*/ 0 h 14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4674" h="1450413">
                <a:moveTo>
                  <a:pt x="1211583" y="0"/>
                </a:moveTo>
                <a:lnTo>
                  <a:pt x="1213202" y="16540"/>
                </a:lnTo>
                <a:cubicBezTo>
                  <a:pt x="1240057" y="151658"/>
                  <a:pt x="1317920" y="267646"/>
                  <a:pt x="1425172" y="342247"/>
                </a:cubicBezTo>
                <a:lnTo>
                  <a:pt x="1494674" y="381088"/>
                </a:lnTo>
                <a:lnTo>
                  <a:pt x="1369085" y="442401"/>
                </a:lnTo>
                <a:cubicBezTo>
                  <a:pt x="1315471" y="473746"/>
                  <a:pt x="1263543" y="509536"/>
                  <a:pt x="1213794" y="549822"/>
                </a:cubicBezTo>
                <a:cubicBezTo>
                  <a:pt x="948465" y="764681"/>
                  <a:pt x="795344" y="1066744"/>
                  <a:pt x="762270" y="1381425"/>
                </a:cubicBezTo>
                <a:lnTo>
                  <a:pt x="758333" y="1450413"/>
                </a:lnTo>
                <a:lnTo>
                  <a:pt x="0" y="513950"/>
                </a:lnTo>
                <a:lnTo>
                  <a:pt x="68299" y="524442"/>
                </a:lnTo>
                <a:cubicBezTo>
                  <a:pt x="382980" y="557517"/>
                  <a:pt x="710278" y="470544"/>
                  <a:pt x="975607" y="255686"/>
                </a:cubicBezTo>
                <a:cubicBezTo>
                  <a:pt x="1025356" y="215400"/>
                  <a:pt x="1071160" y="172048"/>
                  <a:pt x="1112968" y="126122"/>
                </a:cubicBezTo>
                <a:lnTo>
                  <a:pt x="1211583"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45">
              <a:latin typeface="Arial" panose="020B0604020202020204" pitchFamily="34" charset="0"/>
              <a:sym typeface="Arial" panose="020B0604020202020204" pitchFamily="34" charset="0"/>
            </a:endParaRPr>
          </a:p>
        </p:txBody>
      </p:sp>
      <p:sp>
        <p:nvSpPr>
          <p:cNvPr id="173" name="Text Box 172"/>
          <p:cNvSpPr txBox="1"/>
          <p:nvPr/>
        </p:nvSpPr>
        <p:spPr>
          <a:xfrm>
            <a:off x="2047875" y="4225925"/>
            <a:ext cx="1371600" cy="365125"/>
          </a:xfrm>
          <a:prstGeom prst="rect">
            <a:avLst/>
          </a:prstGeom>
          <a:noFill/>
        </p:spPr>
        <p:txBody>
          <a:bodyPr wrap="square" rtlCol="0">
            <a:spAutoFit/>
          </a:bodyPr>
          <a:lstStyle/>
          <a:p>
            <a:r>
              <a:rPr lang="en-GB" sz="1780" b="1" dirty="0">
                <a:solidFill>
                  <a:schemeClr val="lt2"/>
                </a:solidFill>
                <a:latin typeface="Fira Sans" panose="020B0503050000020004" pitchFamily="34" charset="0"/>
                <a:ea typeface="Aref Ruqaa" panose="02000503000000000000"/>
                <a:cs typeface="Aref Ruqaa" panose="02000503000000000000"/>
              </a:rPr>
              <a:t>Native</a:t>
            </a:r>
          </a:p>
        </p:txBody>
      </p:sp>
      <p:sp>
        <p:nvSpPr>
          <p:cNvPr id="174" name="Text Box 173"/>
          <p:cNvSpPr txBox="1"/>
          <p:nvPr/>
        </p:nvSpPr>
        <p:spPr>
          <a:xfrm>
            <a:off x="5247640" y="4225925"/>
            <a:ext cx="1371600" cy="365125"/>
          </a:xfrm>
          <a:prstGeom prst="rect">
            <a:avLst/>
          </a:prstGeom>
          <a:noFill/>
        </p:spPr>
        <p:txBody>
          <a:bodyPr wrap="square" rtlCol="0">
            <a:spAutoFit/>
          </a:bodyPr>
          <a:lstStyle/>
          <a:p>
            <a:r>
              <a:rPr lang="en-US" altLang="en-GB" sz="1780" b="1" dirty="0">
                <a:solidFill>
                  <a:schemeClr val="lt2"/>
                </a:solidFill>
                <a:latin typeface="Fira Sans" panose="020B0503050000020004" pitchFamily="34" charset="0"/>
                <a:ea typeface="Aref Ruqaa" panose="02000503000000000000"/>
                <a:cs typeface="Aref Ruqaa" panose="02000503000000000000"/>
              </a:rPr>
              <a:t>Cross</a:t>
            </a:r>
          </a:p>
        </p:txBody>
      </p:sp>
      <p:sp>
        <p:nvSpPr>
          <p:cNvPr id="176" name="Text Box 175"/>
          <p:cNvSpPr txBox="1"/>
          <p:nvPr/>
        </p:nvSpPr>
        <p:spPr>
          <a:xfrm>
            <a:off x="415290" y="1180465"/>
            <a:ext cx="6468110" cy="922020"/>
          </a:xfrm>
          <a:prstGeom prst="rect">
            <a:avLst/>
          </a:prstGeom>
          <a:noFill/>
        </p:spPr>
        <p:txBody>
          <a:bodyPr wrap="square" rtlCol="0">
            <a:spAutoFit/>
          </a:bodyPr>
          <a:lstStyle/>
          <a:p>
            <a:r>
              <a:rPr lang="en-US" sz="1800" dirty="0">
                <a:solidFill>
                  <a:schemeClr val="dk1"/>
                </a:solidFill>
                <a:latin typeface="Fira Sans" panose="020B0503050000020004" pitchFamily="34" charset="0"/>
                <a:ea typeface="Fira Sans" panose="020B0503050000020004"/>
                <a:cs typeface="Aref Ruqaa" panose="02000503000000000000"/>
              </a:rPr>
              <a:t>Mobile application development is the process of making software for smartphones, tablets and digital assistants, most commonly for the Android and iOS operating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linds(horizontal)">
                                      <p:cBhvr>
                                        <p:cTn id="7" dur="500"/>
                                        <p:tgtEl>
                                          <p:spTgt spid="137"/>
                                        </p:tgtEl>
                                      </p:cBhvr>
                                    </p:animEffect>
                                  </p:childTnLst>
                                </p:cTn>
                              </p:par>
                              <p:par>
                                <p:cTn id="8" presetID="12" presetClass="entr" presetSubtype="4" fill="hold" grpId="0" nodeType="withEffect">
                                  <p:stCondLst>
                                    <p:cond delay="500"/>
                                  </p:stCondLst>
                                  <p:childTnLst>
                                    <p:set>
                                      <p:cBhvr>
                                        <p:cTn id="9" dur="1" fill="hold">
                                          <p:stCondLst>
                                            <p:cond delay="0"/>
                                          </p:stCondLst>
                                        </p:cTn>
                                        <p:tgtEl>
                                          <p:spTgt spid="152"/>
                                        </p:tgtEl>
                                        <p:attrNameLst>
                                          <p:attrName>style.visibility</p:attrName>
                                        </p:attrNameLst>
                                      </p:cBhvr>
                                      <p:to>
                                        <p:strVal val="visible"/>
                                      </p:to>
                                    </p:set>
                                    <p:anim calcmode="lin" valueType="num">
                                      <p:cBhvr additive="base">
                                        <p:cTn id="10" dur="500"/>
                                        <p:tgtEl>
                                          <p:spTgt spid="152"/>
                                        </p:tgtEl>
                                        <p:attrNameLst>
                                          <p:attrName>ppt_y</p:attrName>
                                        </p:attrNameLst>
                                      </p:cBhvr>
                                      <p:tavLst>
                                        <p:tav tm="0">
                                          <p:val>
                                            <p:strVal val="#ppt_y+#ppt_h*1.125000"/>
                                          </p:val>
                                        </p:tav>
                                        <p:tav tm="100000">
                                          <p:val>
                                            <p:strVal val="#ppt_y"/>
                                          </p:val>
                                        </p:tav>
                                      </p:tavLst>
                                    </p:anim>
                                    <p:animEffect transition="in" filter="wipe(up)">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wipe(down)">
                                      <p:cBhvr>
                                        <p:cTn id="16" dur="500"/>
                                        <p:tgtEl>
                                          <p:spTgt spid="1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wipe(down)">
                                      <p:cBhvr>
                                        <p:cTn id="19" dur="500"/>
                                        <p:tgtEl>
                                          <p:spTgt spid="166"/>
                                        </p:tgtEl>
                                      </p:cBhvr>
                                    </p:animEffect>
                                  </p:childTnLst>
                                </p:cTn>
                              </p:par>
                              <p:par>
                                <p:cTn id="20" presetID="12" presetClass="entr" presetSubtype="4" fill="hold" grpId="0" nodeType="withEffect">
                                  <p:stCondLst>
                                    <p:cond delay="500"/>
                                  </p:stCondLst>
                                  <p:childTnLst>
                                    <p:set>
                                      <p:cBhvr>
                                        <p:cTn id="21" dur="1" fill="hold">
                                          <p:stCondLst>
                                            <p:cond delay="0"/>
                                          </p:stCondLst>
                                        </p:cTn>
                                        <p:tgtEl>
                                          <p:spTgt spid="173"/>
                                        </p:tgtEl>
                                        <p:attrNameLst>
                                          <p:attrName>style.visibility</p:attrName>
                                        </p:attrNameLst>
                                      </p:cBhvr>
                                      <p:to>
                                        <p:strVal val="visible"/>
                                      </p:to>
                                    </p:set>
                                    <p:anim calcmode="lin" valueType="num">
                                      <p:cBhvr additive="base">
                                        <p:cTn id="22" dur="500"/>
                                        <p:tgtEl>
                                          <p:spTgt spid="173"/>
                                        </p:tgtEl>
                                        <p:attrNameLst>
                                          <p:attrName>ppt_y</p:attrName>
                                        </p:attrNameLst>
                                      </p:cBhvr>
                                      <p:tavLst>
                                        <p:tav tm="0">
                                          <p:val>
                                            <p:strVal val="#ppt_y+#ppt_h*1.125000"/>
                                          </p:val>
                                        </p:tav>
                                        <p:tav tm="100000">
                                          <p:val>
                                            <p:strVal val="#ppt_y"/>
                                          </p:val>
                                        </p:tav>
                                      </p:tavLst>
                                    </p:anim>
                                    <p:animEffect transition="in" filter="wipe(up)">
                                      <p:cBhvr>
                                        <p:cTn id="23" dur="500"/>
                                        <p:tgtEl>
                                          <p:spTgt spid="17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down)">
                                      <p:cBhvr>
                                        <p:cTn id="28" dur="500"/>
                                        <p:tgtEl>
                                          <p:spTgt spid="16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down)">
                                      <p:cBhvr>
                                        <p:cTn id="31" dur="500"/>
                                        <p:tgtEl>
                                          <p:spTgt spid="164"/>
                                        </p:tgtEl>
                                      </p:cBhvr>
                                    </p:animEffect>
                                  </p:childTnLst>
                                </p:cTn>
                              </p:par>
                              <p:par>
                                <p:cTn id="32" presetID="12" presetClass="entr" presetSubtype="4" fill="hold" grpId="0" nodeType="withEffect">
                                  <p:stCondLst>
                                    <p:cond delay="500"/>
                                  </p:stCondLst>
                                  <p:childTnLst>
                                    <p:set>
                                      <p:cBhvr>
                                        <p:cTn id="33" dur="1" fill="hold">
                                          <p:stCondLst>
                                            <p:cond delay="0"/>
                                          </p:stCondLst>
                                        </p:cTn>
                                        <p:tgtEl>
                                          <p:spTgt spid="174"/>
                                        </p:tgtEl>
                                        <p:attrNameLst>
                                          <p:attrName>style.visibility</p:attrName>
                                        </p:attrNameLst>
                                      </p:cBhvr>
                                      <p:to>
                                        <p:strVal val="visible"/>
                                      </p:to>
                                    </p:set>
                                    <p:anim calcmode="lin" valueType="num">
                                      <p:cBhvr additive="base">
                                        <p:cTn id="34" dur="500"/>
                                        <p:tgtEl>
                                          <p:spTgt spid="174"/>
                                        </p:tgtEl>
                                        <p:attrNameLst>
                                          <p:attrName>ppt_y</p:attrName>
                                        </p:attrNameLst>
                                      </p:cBhvr>
                                      <p:tavLst>
                                        <p:tav tm="0">
                                          <p:val>
                                            <p:strVal val="#ppt_y+#ppt_h*1.125000"/>
                                          </p:val>
                                        </p:tav>
                                        <p:tav tm="100000">
                                          <p:val>
                                            <p:strVal val="#ppt_y"/>
                                          </p:val>
                                        </p:tav>
                                      </p:tavLst>
                                    </p:anim>
                                    <p:animEffect transition="in" filter="wipe(up)">
                                      <p:cBhvr>
                                        <p:cTn id="3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7" grpId="0" animBg="1"/>
      <p:bldP spid="137" grpId="1" animBg="1"/>
      <p:bldP spid="152" grpId="0"/>
      <p:bldP spid="152" grpId="1"/>
      <p:bldP spid="164" grpId="0" animBg="1"/>
      <p:bldP spid="164" grpId="1" animBg="1"/>
      <p:bldP spid="166" grpId="0" animBg="1"/>
      <p:bldP spid="166" grpId="1" animBg="1"/>
      <p:bldP spid="167" grpId="0" animBg="1"/>
      <p:bldP spid="167" grpId="1" animBg="1"/>
      <p:bldP spid="173" grpId="0"/>
      <p:bldP spid="173" grpId="1"/>
      <p:bldP spid="174" grpId="0"/>
      <p:bldP spid="17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Fira Sans" panose="020B0503050000020004" pitchFamily="34" charset="0"/>
                <a:cs typeface="Aref Ruqaa" panose="02000503000000000000"/>
                <a:sym typeface="Aref Ruqaa" panose="02000503000000000000"/>
              </a:rPr>
              <a:t>var &amp;  dynamic</a:t>
            </a:r>
          </a:p>
        </p:txBody>
      </p:sp>
      <p:sp>
        <p:nvSpPr>
          <p:cNvPr id="2" name="TextBox 1"/>
          <p:cNvSpPr txBox="1"/>
          <p:nvPr/>
        </p:nvSpPr>
        <p:spPr>
          <a:xfrm>
            <a:off x="403912" y="1000453"/>
            <a:ext cx="8240014" cy="1138773"/>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panose="02000503000000000000"/>
              </a:rPr>
              <a:t>var</a:t>
            </a:r>
          </a:p>
          <a:p>
            <a:r>
              <a:rPr lang="en-US" sz="2000" dirty="0">
                <a:solidFill>
                  <a:schemeClr val="dk1"/>
                </a:solidFill>
                <a:latin typeface="Fira Sans" panose="020B0503050000020004" pitchFamily="34" charset="0"/>
                <a:cs typeface="Aref Ruqaa" panose="02000503000000000000"/>
              </a:rPr>
              <a:t>Type inference: automatically determining the type of a variable based on the value assigned to it.</a:t>
            </a:r>
          </a:p>
        </p:txBody>
      </p:sp>
      <p:sp>
        <p:nvSpPr>
          <p:cNvPr id="6" name="TextBox 5"/>
          <p:cNvSpPr txBox="1"/>
          <p:nvPr/>
        </p:nvSpPr>
        <p:spPr>
          <a:xfrm>
            <a:off x="403912" y="2489555"/>
            <a:ext cx="7948385" cy="1138773"/>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panose="02000503000000000000"/>
              </a:rPr>
              <a:t>dynamic</a:t>
            </a:r>
          </a:p>
          <a:p>
            <a:r>
              <a:rPr lang="en-US" sz="2000" dirty="0">
                <a:solidFill>
                  <a:schemeClr val="dk1"/>
                </a:solidFill>
                <a:latin typeface="Fira Sans" panose="020B0503050000020004" pitchFamily="34" charset="0"/>
                <a:cs typeface="Aref Ruqaa" panose="02000503000000000000"/>
              </a:rPr>
              <a:t>Dynamic typing : allowing a variable to hold any type of value at run time</a:t>
            </a:r>
          </a:p>
        </p:txBody>
      </p:sp>
      <p:sp>
        <p:nvSpPr>
          <p:cNvPr id="7" name="TextBox 6"/>
          <p:cNvSpPr txBox="1"/>
          <p:nvPr/>
        </p:nvSpPr>
        <p:spPr>
          <a:xfrm>
            <a:off x="1086756" y="3755129"/>
            <a:ext cx="7948385" cy="523220"/>
          </a:xfrm>
          <a:prstGeom prst="rect">
            <a:avLst/>
          </a:prstGeom>
          <a:noFill/>
        </p:spPr>
        <p:txBody>
          <a:bodyPr wrap="square">
            <a:spAutoFit/>
          </a:bodyPr>
          <a:lstStyle/>
          <a:p>
            <a:r>
              <a:rPr lang="en-US" sz="2800" b="1" dirty="0">
                <a:solidFill>
                  <a:schemeClr val="dk1"/>
                </a:solidFill>
                <a:latin typeface="Fira Sans" panose="020B0503050000020004" pitchFamily="34" charset="0"/>
                <a:cs typeface="Aref Ruqaa" panose="02000503000000000000"/>
              </a:rPr>
              <a:t>Be careful when </a:t>
            </a:r>
            <a:r>
              <a:rPr lang="en-US" sz="2800" b="1">
                <a:solidFill>
                  <a:schemeClr val="dk1"/>
                </a:solidFill>
                <a:latin typeface="Fira Sans" panose="020B0503050000020004" pitchFamily="34" charset="0"/>
                <a:cs typeface="Aref Ruqaa" panose="02000503000000000000"/>
              </a:rPr>
              <a:t>use dynamic</a:t>
            </a:r>
            <a:endParaRPr lang="en-US" sz="2800" b="1" dirty="0">
              <a:solidFill>
                <a:schemeClr val="dk1"/>
              </a:solidFill>
              <a:latin typeface="Fira Sans" panose="020B0503050000020004" pitchFamily="34" charset="0"/>
              <a:cs typeface="Aref Ruqaa" panose="0200050300000000000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3" name="TextBox 2"/>
          <p:cNvSpPr txBox="1"/>
          <p:nvPr/>
        </p:nvSpPr>
        <p:spPr>
          <a:xfrm>
            <a:off x="423296" y="1589314"/>
            <a:ext cx="3933371" cy="1691640"/>
          </a:xfrm>
          <a:prstGeom prst="rect">
            <a:avLst/>
          </a:prstGeom>
          <a:noFill/>
        </p:spPr>
        <p:txBody>
          <a:bodyPr wrap="square" rtlCol="0">
            <a:spAutoFit/>
          </a:bodyPr>
          <a:lstStyle/>
          <a:p>
            <a:r>
              <a:rPr lang="en-US" sz="2800" b="0" dirty="0">
                <a:solidFill>
                  <a:srgbClr val="ABB2BF"/>
                </a:solidFill>
                <a:effectLst/>
                <a:latin typeface="Consolas" panose="020B0609020204030204" pitchFamily="49" charset="0"/>
              </a:rPr>
              <a:t> </a:t>
            </a:r>
            <a:r>
              <a:rPr lang="en-US" sz="2800" b="0" dirty="0">
                <a:solidFill>
                  <a:srgbClr val="C678DD"/>
                </a:solidFill>
                <a:effectLst/>
                <a:latin typeface="Consolas" panose="020B0609020204030204" pitchFamily="49" charset="0"/>
              </a:rPr>
              <a:t>var</a:t>
            </a:r>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98C379"/>
                </a:solidFill>
                <a:effectLst/>
                <a:latin typeface="Consolas" panose="020B0609020204030204" pitchFamily="49" charset="0"/>
              </a:rPr>
              <a:t>"ahmed"</a:t>
            </a:r>
            <a:r>
              <a:rPr lang="en-US" sz="2800" b="0" dirty="0">
                <a:solidFill>
                  <a:srgbClr val="ABB2BF"/>
                </a:solidFill>
                <a:effectLst/>
                <a:latin typeface="Consolas" panose="020B0609020204030204" pitchFamily="49" charset="0"/>
              </a:rPr>
              <a:t>;</a:t>
            </a:r>
          </a:p>
          <a:p>
            <a:r>
              <a:rPr lang="en-US" sz="2800" b="0" dirty="0">
                <a:solidFill>
                  <a:srgbClr val="ABB2BF"/>
                </a:solidFill>
                <a:effectLst/>
                <a:latin typeface="Consolas" panose="020B0609020204030204" pitchFamily="49" charset="0"/>
              </a:rPr>
              <a:t> </a:t>
            </a:r>
            <a:r>
              <a:rPr lang="en-US" sz="2800" b="0" dirty="0">
                <a:solidFill>
                  <a:srgbClr val="D19A66"/>
                </a:solidFill>
                <a:effectLst/>
                <a:latin typeface="Consolas" panose="020B0609020204030204" pitchFamily="49" charset="0"/>
              </a:rPr>
              <a:t>member1</a:t>
            </a:r>
            <a:r>
              <a:rPr lang="en-US" sz="2800" b="0" dirty="0">
                <a:solidFill>
                  <a:srgbClr val="56B6C2"/>
                </a:solidFill>
                <a:effectLst/>
                <a:latin typeface="Consolas" panose="020B0609020204030204" pitchFamily="49" charset="0"/>
              </a:rPr>
              <a:t>=</a:t>
            </a:r>
            <a:r>
              <a:rPr lang="en-US" sz="2800" b="0" dirty="0">
                <a:solidFill>
                  <a:srgbClr val="D19A66"/>
                </a:solidFill>
                <a:effectLst/>
                <a:latin typeface="Consolas" panose="020B0609020204030204" pitchFamily="49" charset="0"/>
              </a:rPr>
              <a:t>10</a:t>
            </a:r>
            <a:r>
              <a:rPr lang="en-US" sz="2800" b="0" dirty="0">
                <a:solidFill>
                  <a:srgbClr val="ABB2BF"/>
                </a:solidFill>
                <a:effectLst/>
                <a:latin typeface="Consolas" panose="020B0609020204030204" pitchFamily="49" charset="0"/>
              </a:rPr>
              <a:t>;</a:t>
            </a:r>
          </a:p>
          <a:p>
            <a:endParaRPr lang="en-US" sz="2000" dirty="0">
              <a:latin typeface="Fira Sans" panose="020B0503050000020004" pitchFamily="34" charset="0"/>
            </a:endParaRPr>
          </a:p>
        </p:txBody>
      </p:sp>
      <p:sp>
        <p:nvSpPr>
          <p:cNvPr id="4" name="Google Shape;1266;p31"/>
          <p:cNvSpPr txBox="1"/>
          <p:nvPr/>
        </p:nvSpPr>
        <p:spPr>
          <a:xfrm>
            <a:off x="2389982" y="249598"/>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Fira Sans" panose="020B0503050000020004" pitchFamily="34" charset="0"/>
                <a:cs typeface="Aref Ruqaa" panose="02000503000000000000"/>
                <a:sym typeface="Aref Ruqaa" panose="02000503000000000000"/>
              </a:rPr>
              <a:t>Compile time error?</a:t>
            </a:r>
          </a:p>
        </p:txBody>
      </p:sp>
      <p:sp>
        <p:nvSpPr>
          <p:cNvPr id="9" name="TextBox 8"/>
          <p:cNvSpPr txBox="1"/>
          <p:nvPr/>
        </p:nvSpPr>
        <p:spPr>
          <a:xfrm>
            <a:off x="595087" y="3224028"/>
            <a:ext cx="3686629" cy="523220"/>
          </a:xfrm>
          <a:prstGeom prst="rect">
            <a:avLst/>
          </a:prstGeom>
          <a:noFill/>
        </p:spPr>
        <p:txBody>
          <a:bodyPr wrap="square">
            <a:spAutoFit/>
          </a:bodyPr>
          <a:lstStyle/>
          <a:p>
            <a:r>
              <a:rPr lang="en-US" sz="2800" dirty="0">
                <a:solidFill>
                  <a:schemeClr val="dk1"/>
                </a:solidFill>
                <a:latin typeface="Fira Sans" panose="020B0503050000020004" pitchFamily="34" charset="0"/>
                <a:cs typeface="Aref Ruqaa" panose="02000503000000000000"/>
              </a:rPr>
              <a:t>Not ERROR</a:t>
            </a:r>
          </a:p>
        </p:txBody>
      </p:sp>
      <p:sp>
        <p:nvSpPr>
          <p:cNvPr id="10" name="TextBox 9"/>
          <p:cNvSpPr txBox="1"/>
          <p:nvPr/>
        </p:nvSpPr>
        <p:spPr>
          <a:xfrm>
            <a:off x="5107214" y="1627326"/>
            <a:ext cx="3318329" cy="706755"/>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000" b="0" dirty="0">
                <a:solidFill>
                  <a:srgbClr val="C678DD"/>
                </a:solidFill>
                <a:effectLst/>
                <a:latin typeface="Fira Sans" panose="020B0503050000020004" pitchFamily="34" charset="0"/>
              </a:rPr>
              <a:t>var</a:t>
            </a:r>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98C379"/>
                </a:solidFill>
                <a:effectLst/>
                <a:latin typeface="Fira Sans" panose="020B0503050000020004" pitchFamily="34" charset="0"/>
              </a:rPr>
              <a:t>"</a:t>
            </a:r>
            <a:r>
              <a:rPr lang="en-US" sz="2000" b="0" dirty="0" err="1">
                <a:solidFill>
                  <a:srgbClr val="98C379"/>
                </a:solidFill>
                <a:effectLst/>
                <a:latin typeface="Fira Sans" panose="020B0503050000020004" pitchFamily="34" charset="0"/>
              </a:rPr>
              <a:t>yousef</a:t>
            </a:r>
            <a:r>
              <a:rPr lang="en-US" sz="2000" b="0" dirty="0">
                <a:solidFill>
                  <a:srgbClr val="98C379"/>
                </a:solidFill>
                <a:effectLst/>
                <a:latin typeface="Fira Sans" panose="020B0503050000020004" pitchFamily="34" charset="0"/>
              </a:rPr>
              <a:t>"</a:t>
            </a:r>
            <a:r>
              <a:rPr lang="en-US" sz="2000" b="0" dirty="0">
                <a:solidFill>
                  <a:srgbClr val="ABB2BF"/>
                </a:solidFill>
                <a:effectLst/>
                <a:latin typeface="Fira Sans" panose="020B0503050000020004" pitchFamily="34" charset="0"/>
              </a:rPr>
              <a:t>;</a:t>
            </a:r>
          </a:p>
          <a:p>
            <a:r>
              <a:rPr lang="en-US" sz="2000" b="0" dirty="0">
                <a:solidFill>
                  <a:srgbClr val="ABB2BF"/>
                </a:solidFill>
                <a:effectLst/>
                <a:latin typeface="Fira Sans" panose="020B0503050000020004" pitchFamily="34" charset="0"/>
              </a:rPr>
              <a:t>  </a:t>
            </a:r>
            <a:r>
              <a:rPr lang="en-US" sz="2000" b="0" dirty="0">
                <a:solidFill>
                  <a:srgbClr val="D19A66"/>
                </a:solidFill>
                <a:effectLst/>
                <a:latin typeface="Fira Sans" panose="020B0503050000020004" pitchFamily="34" charset="0"/>
              </a:rPr>
              <a:t>member2</a:t>
            </a:r>
            <a:r>
              <a:rPr lang="en-US" sz="2000" b="0" dirty="0">
                <a:solidFill>
                  <a:srgbClr val="56B6C2"/>
                </a:solidFill>
                <a:effectLst/>
                <a:latin typeface="Fira Sans" panose="020B0503050000020004" pitchFamily="34" charset="0"/>
              </a:rPr>
              <a:t>=</a:t>
            </a:r>
            <a:r>
              <a:rPr lang="en-US" sz="2000" b="0" dirty="0">
                <a:solidFill>
                  <a:srgbClr val="D19A66"/>
                </a:solidFill>
                <a:effectLst/>
                <a:latin typeface="Fira Sans" panose="020B0503050000020004" pitchFamily="34" charset="0"/>
              </a:rPr>
              <a:t>20</a:t>
            </a:r>
            <a:r>
              <a:rPr lang="en-US" sz="2000" b="0" dirty="0">
                <a:solidFill>
                  <a:srgbClr val="ABB2BF"/>
                </a:solidFill>
                <a:effectLst/>
                <a:latin typeface="Fira Sans" panose="020B0503050000020004" pitchFamily="34" charset="0"/>
              </a:rPr>
              <a:t>;</a:t>
            </a:r>
          </a:p>
        </p:txBody>
      </p:sp>
      <p:sp>
        <p:nvSpPr>
          <p:cNvPr id="11" name="TextBox 10"/>
          <p:cNvSpPr txBox="1"/>
          <p:nvPr/>
        </p:nvSpPr>
        <p:spPr>
          <a:xfrm>
            <a:off x="5184351" y="2546679"/>
            <a:ext cx="3318329" cy="523220"/>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2800" dirty="0">
                <a:solidFill>
                  <a:schemeClr val="dk1"/>
                </a:solidFill>
                <a:latin typeface="Fira Sans" panose="020B0503050000020004" pitchFamily="34" charset="0"/>
                <a:cs typeface="Aref Ruqaa" panose="02000503000000000000"/>
              </a:rPr>
              <a:t>ERROR!!  Why?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194976"/>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const  &amp;  final</a:t>
            </a:r>
          </a:p>
        </p:txBody>
      </p:sp>
      <p:sp>
        <p:nvSpPr>
          <p:cNvPr id="2" name="TextBox 1"/>
          <p:cNvSpPr txBox="1"/>
          <p:nvPr/>
        </p:nvSpPr>
        <p:spPr>
          <a:xfrm>
            <a:off x="611564" y="813649"/>
            <a:ext cx="7465635" cy="1384995"/>
          </a:xfrm>
          <a:prstGeom prst="rect">
            <a:avLst/>
          </a:prstGeom>
          <a:noFill/>
        </p:spPr>
        <p:txBody>
          <a:bodyPr wrap="square" rtlCol="0">
            <a:spAutoFit/>
          </a:bodyPr>
          <a:lstStyle/>
          <a:p>
            <a:r>
              <a:rPr lang="en-US" sz="2800" b="1" dirty="0">
                <a:solidFill>
                  <a:schemeClr val="dk1"/>
                </a:solidFill>
                <a:latin typeface="Aref Ruqaa" panose="02000503000000000000"/>
                <a:cs typeface="Aref Ruqaa" panose="02000503000000000000"/>
              </a:rPr>
              <a:t>       </a:t>
            </a:r>
            <a:r>
              <a:rPr lang="en-US" sz="2800" b="1" dirty="0">
                <a:solidFill>
                  <a:schemeClr val="dk1"/>
                </a:solidFill>
                <a:latin typeface="Fira Sans" panose="020B0503050000020004" pitchFamily="34" charset="0"/>
                <a:cs typeface="Aref Ruqaa" panose="02000503000000000000"/>
              </a:rPr>
              <a:t>const</a:t>
            </a:r>
          </a:p>
          <a:p>
            <a:r>
              <a:rPr lang="en-US" sz="2800" dirty="0">
                <a:solidFill>
                  <a:schemeClr val="dk1"/>
                </a:solidFill>
                <a:latin typeface="Fira Sans" panose="020B0503050000020004" pitchFamily="34" charset="0"/>
                <a:cs typeface="Aref Ruqaa" panose="02000503000000000000"/>
              </a:rPr>
              <a:t>      Value fixed in compile time</a:t>
            </a:r>
          </a:p>
          <a:p>
            <a:r>
              <a:rPr lang="en-US" sz="2800" dirty="0">
                <a:solidFill>
                  <a:schemeClr val="dk1"/>
                </a:solidFill>
                <a:latin typeface="Fira Sans" panose="020B0503050000020004" pitchFamily="34" charset="0"/>
                <a:cs typeface="Aref Ruqaa" panose="02000503000000000000"/>
              </a:rPr>
              <a:t>       (must know this value once declare it)</a:t>
            </a:r>
          </a:p>
        </p:txBody>
      </p:sp>
      <p:sp>
        <p:nvSpPr>
          <p:cNvPr id="3" name="TextBox 2"/>
          <p:cNvSpPr txBox="1"/>
          <p:nvPr/>
        </p:nvSpPr>
        <p:spPr>
          <a:xfrm>
            <a:off x="611563" y="2502647"/>
            <a:ext cx="7465635" cy="1384995"/>
          </a:xfrm>
          <a:prstGeom prst="rect">
            <a:avLst/>
          </a:prstGeom>
          <a:noFill/>
        </p:spPr>
        <p:txBody>
          <a:bodyPr wrap="square" rtlCol="0">
            <a:spAutoFit/>
          </a:bodyPr>
          <a:lstStyle/>
          <a:p>
            <a:r>
              <a:rPr lang="en-US" sz="2800" b="1" dirty="0">
                <a:solidFill>
                  <a:schemeClr val="dk1"/>
                </a:solidFill>
                <a:latin typeface="Aref Ruqaa" panose="02000503000000000000"/>
                <a:cs typeface="Aref Ruqaa" panose="02000503000000000000"/>
              </a:rPr>
              <a:t>       </a:t>
            </a:r>
            <a:r>
              <a:rPr lang="en-US" sz="2800" b="1" dirty="0">
                <a:solidFill>
                  <a:schemeClr val="dk1"/>
                </a:solidFill>
                <a:latin typeface="Fira Sans" panose="020B0503050000020004" pitchFamily="34" charset="0"/>
                <a:cs typeface="Aref Ruqaa" panose="02000503000000000000"/>
              </a:rPr>
              <a:t>final</a:t>
            </a:r>
          </a:p>
          <a:p>
            <a:r>
              <a:rPr lang="en-US" sz="2800" dirty="0">
                <a:solidFill>
                  <a:schemeClr val="dk1"/>
                </a:solidFill>
                <a:latin typeface="Fira Sans" panose="020B0503050000020004" pitchFamily="34" charset="0"/>
                <a:cs typeface="Aref Ruqaa" panose="02000503000000000000"/>
              </a:rPr>
              <a:t>      Value fixed in runtime time</a:t>
            </a:r>
          </a:p>
          <a:p>
            <a:r>
              <a:rPr lang="en-US" sz="2800" dirty="0">
                <a:solidFill>
                  <a:schemeClr val="dk1"/>
                </a:solidFill>
                <a:latin typeface="Fira Sans" panose="020B0503050000020004" pitchFamily="34" charset="0"/>
                <a:cs typeface="Aref Ruqaa" panose="02000503000000000000"/>
              </a:rPr>
              <a:t>       (can give the value after declare it)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Null Safety</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02</a:t>
            </a:r>
            <a:endParaRPr dirty="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360953" y="491593"/>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Fira Sans" panose="020B0503050000020004" pitchFamily="34" charset="0"/>
                <a:cs typeface="Aref Ruqaa" panose="02000503000000000000"/>
                <a:sym typeface="Aref Ruqaa" panose="02000503000000000000"/>
              </a:rPr>
              <a:t>Meaning of  null</a:t>
            </a:r>
          </a:p>
        </p:txBody>
      </p:sp>
      <p:sp>
        <p:nvSpPr>
          <p:cNvPr id="2" name="TextBox 1"/>
          <p:cNvSpPr txBox="1"/>
          <p:nvPr/>
        </p:nvSpPr>
        <p:spPr>
          <a:xfrm>
            <a:off x="1342640" y="2035271"/>
            <a:ext cx="6819226" cy="1384995"/>
          </a:xfrm>
          <a:prstGeom prst="rect">
            <a:avLst/>
          </a:prstGeom>
          <a:noFill/>
        </p:spPr>
        <p:txBody>
          <a:bodyPr wrap="square" rtlCol="0">
            <a:spAutoFit/>
          </a:bodyPr>
          <a:lstStyle/>
          <a:p>
            <a:r>
              <a:rPr lang="en-US" sz="2800" b="1" dirty="0">
                <a:solidFill>
                  <a:schemeClr val="dk1"/>
                </a:solidFill>
                <a:latin typeface="Fira Sans" panose="020B0503050000020004" pitchFamily="34" charset="0"/>
                <a:cs typeface="Aref Ruqaa" panose="02000503000000000000"/>
              </a:rPr>
              <a:t>a variable does not currently hold any meaningful value or does not refer to any object.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5" name="Google Shape;1266;p31"/>
          <p:cNvSpPr txBox="1"/>
          <p:nvPr/>
        </p:nvSpPr>
        <p:spPr>
          <a:xfrm>
            <a:off x="2509754" y="467529"/>
            <a:ext cx="4026978" cy="9435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dk1"/>
                </a:solidFill>
                <a:latin typeface="Aref Ruqaa" panose="02000503000000000000"/>
                <a:cs typeface="Aref Ruqaa" panose="02000503000000000000"/>
                <a:sym typeface="Aref Ruqaa" panose="02000503000000000000"/>
              </a:rPr>
              <a:t>Null Safety</a:t>
            </a:r>
          </a:p>
        </p:txBody>
      </p:sp>
      <p:sp>
        <p:nvSpPr>
          <p:cNvPr id="2" name="TextBox 1"/>
          <p:cNvSpPr txBox="1"/>
          <p:nvPr/>
        </p:nvSpPr>
        <p:spPr>
          <a:xfrm>
            <a:off x="1216529" y="1663809"/>
            <a:ext cx="7106724" cy="1815882"/>
          </a:xfrm>
          <a:prstGeom prst="rect">
            <a:avLst/>
          </a:prstGeom>
          <a:noFill/>
        </p:spPr>
        <p:txBody>
          <a:bodyPr wrap="square" rtlCol="0">
            <a:spAutoFit/>
          </a:bodyPr>
          <a:lstStyle/>
          <a:p>
            <a:r>
              <a:rPr lang="en-US" sz="2800" dirty="0">
                <a:solidFill>
                  <a:schemeClr val="dk1"/>
                </a:solidFill>
                <a:latin typeface="Fira Sans" panose="020B0503050000020004" pitchFamily="34" charset="0"/>
                <a:cs typeface="Aref Ruqaa" panose="02000503000000000000"/>
              </a:rPr>
              <a:t>prevent null reference errors and makes code more reliable by ensuring that variables are non-nullable unless explicitly marked as nullable.</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3203" y="1270873"/>
            <a:ext cx="5802237" cy="1300877"/>
          </a:xfrm>
          <a:prstGeom prst="rect">
            <a:avLst/>
          </a:prstGeom>
        </p:spPr>
      </p:pic>
      <p:sp>
        <p:nvSpPr>
          <p:cNvPr id="7" name="TextBox 6"/>
          <p:cNvSpPr txBox="1"/>
          <p:nvPr/>
        </p:nvSpPr>
        <p:spPr>
          <a:xfrm>
            <a:off x="2644588" y="353351"/>
            <a:ext cx="4876800" cy="523220"/>
          </a:xfrm>
          <a:prstGeom prst="rect">
            <a:avLst/>
          </a:prstGeom>
          <a:noFill/>
        </p:spPr>
        <p:txBody>
          <a:bodyPr wrap="square">
            <a:spAutoFit/>
          </a:bodyPr>
          <a:lstStyle/>
          <a:p>
            <a:r>
              <a:rPr lang="en-US" sz="2800" b="1" dirty="0">
                <a:solidFill>
                  <a:schemeClr val="dk1"/>
                </a:solidFill>
                <a:latin typeface="Aref Ruqaa" panose="02000503000000000000"/>
                <a:cs typeface="Aref Ruqaa" panose="02000503000000000000"/>
              </a:rPr>
              <a:t>?  Nullable  Operator</a:t>
            </a:r>
          </a:p>
        </p:txBody>
      </p:sp>
      <p:sp>
        <p:nvSpPr>
          <p:cNvPr id="8" name="TextBox 7"/>
          <p:cNvSpPr txBox="1"/>
          <p:nvPr/>
        </p:nvSpPr>
        <p:spPr>
          <a:xfrm>
            <a:off x="2275580" y="2704442"/>
            <a:ext cx="5478889" cy="523220"/>
          </a:xfrm>
          <a:prstGeom prst="rect">
            <a:avLst/>
          </a:prstGeom>
          <a:noFill/>
        </p:spPr>
        <p:txBody>
          <a:bodyPr wrap="square">
            <a:spAutoFit/>
          </a:bodyPr>
          <a:lstStyle/>
          <a:p>
            <a:r>
              <a:rPr lang="en-US" sz="2800" b="1" dirty="0">
                <a:solidFill>
                  <a:schemeClr val="dk1"/>
                </a:solidFill>
                <a:latin typeface="Aref Ruqaa" panose="02000503000000000000"/>
                <a:cs typeface="Aref Ruqaa" panose="02000503000000000000"/>
              </a:rPr>
              <a:t>?.   Conditional Property  access</a:t>
            </a:r>
          </a:p>
        </p:txBody>
      </p:sp>
      <p:pic>
        <p:nvPicPr>
          <p:cNvPr id="9" name="Picture 8" descr="A black background with white text&#10;&#10;Description automatically generated"/>
          <p:cNvPicPr>
            <a:picLocks noChangeAspect="1"/>
          </p:cNvPicPr>
          <p:nvPr/>
        </p:nvPicPr>
        <p:blipFill>
          <a:blip r:embed="rId4"/>
          <a:stretch>
            <a:fillRect/>
          </a:stretch>
        </p:blipFill>
        <p:spPr>
          <a:xfrm>
            <a:off x="1766047" y="3358905"/>
            <a:ext cx="6311769" cy="1370108"/>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2275579" y="249680"/>
            <a:ext cx="4399679" cy="1354217"/>
          </a:xfrm>
          <a:prstGeom prst="rect">
            <a:avLst/>
          </a:prstGeom>
          <a:noFill/>
        </p:spPr>
        <p:txBody>
          <a:bodyPr wrap="square">
            <a:spAutoFit/>
          </a:bodyPr>
          <a:lstStyle/>
          <a:p>
            <a:r>
              <a:rPr lang="en-US" sz="1800" dirty="0">
                <a:solidFill>
                  <a:srgbClr val="2F5496"/>
                </a:solidFill>
                <a:effectLst/>
                <a:latin typeface="Calibri" panose="020F0502020204030204" charset="0"/>
                <a:ea typeface="Calibri" panose="020F0502020204030204" charset="0"/>
                <a:cs typeface="Arial" panose="020B0604020202020204" pitchFamily="34" charset="0"/>
              </a:rPr>
              <a:t> </a:t>
            </a:r>
            <a:r>
              <a:rPr lang="en-US" sz="2800" b="1" dirty="0">
                <a:solidFill>
                  <a:schemeClr val="dk1"/>
                </a:solidFill>
                <a:latin typeface="Aref Ruqaa" panose="02000503000000000000"/>
                <a:cs typeface="Aref Ruqaa" panose="02000503000000000000"/>
              </a:rPr>
              <a:t>??  null-aware operator</a:t>
            </a:r>
          </a:p>
          <a:p>
            <a:r>
              <a:rPr lang="en-US" sz="1800" kern="100" dirty="0">
                <a:solidFill>
                  <a:srgbClr val="FFFFFF"/>
                </a:solidFill>
                <a:effectLst/>
                <a:highlight>
                  <a:srgbClr val="000000"/>
                </a:highlight>
                <a:latin typeface="Ubuntu Mono" panose="020B0509030602030204" pitchFamily="49" charset="0"/>
                <a:ea typeface="Calibri" panose="020F0502020204030204" charset="0"/>
                <a:cs typeface="Arial" panose="020B0604020202020204" pitchFamily="34" charset="0"/>
              </a:rPr>
              <a:t>expression1 </a:t>
            </a:r>
            <a:r>
              <a:rPr lang="en-US" sz="1800" kern="100" dirty="0">
                <a:solidFill>
                  <a:srgbClr val="00A67D"/>
                </a:solidFill>
                <a:effectLst/>
                <a:highlight>
                  <a:srgbClr val="000000"/>
                </a:highlight>
                <a:latin typeface="Ubuntu Mono" panose="020B0509030602030204" pitchFamily="49" charset="0"/>
                <a:ea typeface="Calibri" panose="020F0502020204030204" charset="0"/>
                <a:cs typeface="Arial" panose="020B0604020202020204" pitchFamily="34" charset="0"/>
              </a:rPr>
              <a:t>??</a:t>
            </a:r>
            <a:r>
              <a:rPr lang="en-US" sz="1800" kern="100" dirty="0">
                <a:solidFill>
                  <a:srgbClr val="FFFFFF"/>
                </a:solidFill>
                <a:effectLst/>
                <a:highlight>
                  <a:srgbClr val="000000"/>
                </a:highlight>
                <a:latin typeface="Ubuntu Mono" panose="020B0509030602030204" pitchFamily="49" charset="0"/>
                <a:ea typeface="Calibri" panose="020F0502020204030204" charset="0"/>
                <a:cs typeface="Arial" panose="020B0604020202020204" pitchFamily="34" charset="0"/>
              </a:rPr>
              <a:t> Expression2</a:t>
            </a:r>
          </a:p>
          <a:p>
            <a:endParaRPr lang="en-US" sz="1800" kern="100" dirty="0">
              <a:solidFill>
                <a:srgbClr val="FFFFFF"/>
              </a:solidFill>
              <a:highlight>
                <a:srgbClr val="000000"/>
              </a:highlight>
              <a:latin typeface="Ubuntu Mono" panose="020B0509030602030204" pitchFamily="49" charset="0"/>
              <a:ea typeface="Calibri" panose="020F0502020204030204" charset="0"/>
              <a:cs typeface="Arial" panose="020B0604020202020204" pitchFamily="34" charset="0"/>
            </a:endParaRPr>
          </a:p>
          <a:p>
            <a:r>
              <a:rPr lang="en-US" sz="1800" b="1" dirty="0">
                <a:solidFill>
                  <a:schemeClr val="dk1"/>
                </a:solidFill>
                <a:latin typeface="Aref Ruqaa" panose="02000503000000000000"/>
                <a:cs typeface="Aref Ruqaa" panose="02000503000000000000"/>
              </a:rPr>
              <a:t>If  expression1 is null , do expression 2</a:t>
            </a:r>
          </a:p>
        </p:txBody>
      </p:sp>
      <p:pic>
        <p:nvPicPr>
          <p:cNvPr id="2" name="Picture 1" descr="A computer screen shot of a code&#10;&#10;Description automatically generated"/>
          <p:cNvPicPr>
            <a:picLocks noChangeAspect="1"/>
          </p:cNvPicPr>
          <p:nvPr/>
        </p:nvPicPr>
        <p:blipFill>
          <a:blip r:embed="rId3"/>
          <a:stretch>
            <a:fillRect/>
          </a:stretch>
        </p:blipFill>
        <p:spPr>
          <a:xfrm>
            <a:off x="3978873" y="1912712"/>
            <a:ext cx="4829829" cy="2308399"/>
          </a:xfrm>
          <a:prstGeom prst="rect">
            <a:avLst/>
          </a:prstGeom>
        </p:spPr>
      </p:pic>
      <p:pic>
        <p:nvPicPr>
          <p:cNvPr id="5" name="Picture 4"/>
          <p:cNvPicPr>
            <a:picLocks noChangeAspect="1"/>
          </p:cNvPicPr>
          <p:nvPr/>
        </p:nvPicPr>
        <p:blipFill>
          <a:blip r:embed="rId4"/>
          <a:stretch>
            <a:fillRect/>
          </a:stretch>
        </p:blipFill>
        <p:spPr>
          <a:xfrm>
            <a:off x="724679" y="1760312"/>
            <a:ext cx="2610192" cy="29793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1943886" y="464833"/>
            <a:ext cx="5505785" cy="523220"/>
          </a:xfrm>
          <a:prstGeom prst="rect">
            <a:avLst/>
          </a:prstGeom>
          <a:noFill/>
        </p:spPr>
        <p:txBody>
          <a:bodyPr wrap="square">
            <a:spAutoFit/>
          </a:bodyPr>
          <a:lstStyle/>
          <a:p>
            <a:r>
              <a:rPr lang="en-US" sz="2800" b="1" dirty="0">
                <a:solidFill>
                  <a:schemeClr val="dk1"/>
                </a:solidFill>
                <a:latin typeface="Aref Ruqaa" panose="02000503000000000000"/>
                <a:cs typeface="Aref Ruqaa" panose="02000503000000000000"/>
              </a:rPr>
              <a:t> !    Assertion  Operator</a:t>
            </a:r>
          </a:p>
        </p:txBody>
      </p:sp>
      <p:sp>
        <p:nvSpPr>
          <p:cNvPr id="4" name="TextBox 3"/>
          <p:cNvSpPr txBox="1"/>
          <p:nvPr/>
        </p:nvSpPr>
        <p:spPr>
          <a:xfrm>
            <a:off x="1013012" y="1144243"/>
            <a:ext cx="6938682" cy="654282"/>
          </a:xfrm>
          <a:prstGeom prst="rect">
            <a:avLst/>
          </a:prstGeom>
          <a:noFill/>
        </p:spPr>
        <p:txBody>
          <a:bodyPr wrap="square">
            <a:spAutoFit/>
          </a:bodyPr>
          <a:lstStyle/>
          <a:p>
            <a:pPr>
              <a:lnSpc>
                <a:spcPct val="107000"/>
              </a:lnSpc>
              <a:spcAft>
                <a:spcPts val="800"/>
              </a:spcAft>
            </a:pPr>
            <a:r>
              <a:rPr lang="en-US" sz="1800" b="1" dirty="0">
                <a:solidFill>
                  <a:schemeClr val="dk1"/>
                </a:solidFill>
                <a:latin typeface="Aref Ruqaa" panose="02000503000000000000"/>
                <a:cs typeface="Aref Ruqaa" panose="02000503000000000000"/>
              </a:rPr>
              <a:t>You  are  asserting that it is non-null. or You promise to the compiler that it’s non-null.</a:t>
            </a:r>
          </a:p>
        </p:txBody>
      </p:sp>
      <p:pic>
        <p:nvPicPr>
          <p:cNvPr id="6" name="Picture 5" descr="A computer screen shot of a code&#10;&#10;Description automatically generated"/>
          <p:cNvPicPr>
            <a:picLocks noChangeAspect="1"/>
          </p:cNvPicPr>
          <p:nvPr/>
        </p:nvPicPr>
        <p:blipFill>
          <a:blip r:embed="rId3"/>
          <a:stretch>
            <a:fillRect/>
          </a:stretch>
        </p:blipFill>
        <p:spPr>
          <a:xfrm>
            <a:off x="1441863" y="1863948"/>
            <a:ext cx="6007808" cy="3162549"/>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323391" y="1792705"/>
            <a:ext cx="4360151" cy="20393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Functions  </a:t>
            </a:r>
            <a:br>
              <a:rPr lang="en-US" dirty="0"/>
            </a:br>
            <a:r>
              <a:rPr lang="en-US" dirty="0"/>
              <a:t>&amp;  </a:t>
            </a:r>
            <a:br>
              <a:rPr lang="en-US" dirty="0"/>
            </a:br>
            <a:r>
              <a:rPr lang="en-US" dirty="0"/>
              <a:t>Parameters</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2" name="TextBox 14"/>
          <p:cNvSpPr txBox="1"/>
          <p:nvPr/>
        </p:nvSpPr>
        <p:spPr>
          <a:xfrm>
            <a:off x="381000" y="4454329"/>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p:cNvSpPr txBox="1"/>
          <p:nvPr/>
        </p:nvSpPr>
        <p:spPr>
          <a:xfrm>
            <a:off x="3886200" y="4558781"/>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rPr>
              <a:t>LinkedIn</a:t>
            </a:r>
            <a:endParaRPr lang="en-US" dirty="0">
              <a:solidFill>
                <a:schemeClr val="bg1">
                  <a:lumMod val="10000"/>
                  <a:lumOff val="90000"/>
                </a:schemeClr>
              </a:solidFill>
              <a:latin typeface="Codec Pro"/>
            </a:endParaRPr>
          </a:p>
        </p:txBody>
      </p:sp>
      <p:sp>
        <p:nvSpPr>
          <p:cNvPr id="4" name="TextBox 13"/>
          <p:cNvSpPr txBox="1"/>
          <p:nvPr/>
        </p:nvSpPr>
        <p:spPr>
          <a:xfrm>
            <a:off x="5562600" y="4558781"/>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rPr>
              <a:t>Amira Nasser | Facebook</a:t>
            </a:r>
            <a:endParaRPr lang="en-US" dirty="0">
              <a:solidFill>
                <a:schemeClr val="bg1">
                  <a:lumMod val="10000"/>
                  <a:lumOff val="90000"/>
                </a:schemeClr>
              </a:solidFill>
              <a:latin typeface="Codec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t>Native vs cross-platform </a:t>
            </a:r>
          </a:p>
        </p:txBody>
      </p:sp>
      <p:sp>
        <p:nvSpPr>
          <p:cNvPr id="6" name="Text Box 5"/>
          <p:cNvSpPr txBox="1"/>
          <p:nvPr/>
        </p:nvSpPr>
        <p:spPr>
          <a:xfrm>
            <a:off x="-323850" y="1680210"/>
            <a:ext cx="3048000" cy="1783715"/>
          </a:xfrm>
          <a:prstGeom prst="rect">
            <a:avLst/>
          </a:prstGeom>
          <a:noFill/>
        </p:spPr>
        <p:txBody>
          <a:bodyPr wrap="square" rtlCol="0">
            <a:spAutoFit/>
          </a:bodyPr>
          <a:lstStyle/>
          <a:p>
            <a:pPr algn="ctr"/>
            <a:r>
              <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rPr>
              <a:t>P</a:t>
            </a:r>
            <a:r>
              <a:rPr lang="en-GB" sz="2200" b="1" dirty="0">
                <a:solidFill>
                  <a:schemeClr val="dk1"/>
                </a:solidFill>
                <a:latin typeface="Fira Sans" panose="020B0503050000020004" pitchFamily="34" charset="0"/>
                <a:ea typeface="Fira Sans" panose="020B0503050000020004" pitchFamily="34" charset="0"/>
                <a:cs typeface="Aref Ruqaa" panose="02000503000000000000"/>
              </a:rPr>
              <a:t>erformance</a:t>
            </a:r>
          </a:p>
          <a:p>
            <a:pPr algn="ctr"/>
            <a:endParaRPr lang="en-GB" sz="2200" b="1" dirty="0">
              <a:solidFill>
                <a:schemeClr val="dk1"/>
              </a:solidFill>
              <a:latin typeface="Fira Sans" panose="020B0503050000020004" pitchFamily="34" charset="0"/>
              <a:ea typeface="Fira Sans" panose="020B0503050000020004" pitchFamily="34" charset="0"/>
              <a:cs typeface="Aref Ruqaa" panose="02000503000000000000"/>
            </a:endParaRPr>
          </a:p>
          <a:p>
            <a:pPr algn="ctr"/>
            <a:r>
              <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rPr>
              <a:t>Size </a:t>
            </a:r>
          </a:p>
          <a:p>
            <a:pPr algn="ctr"/>
            <a:endPar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endParaRPr>
          </a:p>
          <a:p>
            <a:pPr algn="ctr"/>
            <a:r>
              <a:rPr lang="en-US" altLang="en-US" sz="2200" b="1" dirty="0">
                <a:solidFill>
                  <a:schemeClr val="dk1"/>
                </a:solidFill>
                <a:latin typeface="Fira Sans" panose="020B0503050000020004" pitchFamily="34" charset="0"/>
                <a:ea typeface="Fira Sans" panose="020B0503050000020004" pitchFamily="34" charset="0"/>
                <a:cs typeface="Aref Ruqaa" panose="02000503000000000000"/>
              </a:rPr>
              <a:t>Resources</a:t>
            </a:r>
          </a:p>
        </p:txBody>
      </p:sp>
      <p:sp>
        <p:nvSpPr>
          <p:cNvPr id="8" name="Text Box 7"/>
          <p:cNvSpPr txBox="1"/>
          <p:nvPr/>
        </p:nvSpPr>
        <p:spPr>
          <a:xfrm>
            <a:off x="2724150" y="1019810"/>
            <a:ext cx="1943100" cy="521970"/>
          </a:xfrm>
          <a:prstGeom prst="rect">
            <a:avLst/>
          </a:prstGeom>
          <a:noFill/>
        </p:spPr>
        <p:txBody>
          <a:bodyPr wrap="square" rtlCol="0">
            <a:spAutoFit/>
          </a:bodyPr>
          <a:lstStyle/>
          <a:p>
            <a:r>
              <a:rPr lang="en-GB" sz="2800" b="1" dirty="0">
                <a:solidFill>
                  <a:schemeClr val="lt2"/>
                </a:solidFill>
                <a:latin typeface="Fira Sans" panose="020B0503050000020004" pitchFamily="34" charset="0"/>
                <a:ea typeface="Aref Ruqaa" panose="02000503000000000000"/>
                <a:cs typeface="Aref Ruqaa" panose="02000503000000000000"/>
                <a:sym typeface="+mn-ea"/>
              </a:rPr>
              <a:t>Native </a:t>
            </a:r>
          </a:p>
        </p:txBody>
      </p:sp>
      <p:sp>
        <p:nvSpPr>
          <p:cNvPr id="9" name="Text Box 8"/>
          <p:cNvSpPr txBox="1"/>
          <p:nvPr/>
        </p:nvSpPr>
        <p:spPr>
          <a:xfrm>
            <a:off x="5304790" y="1019810"/>
            <a:ext cx="3048000" cy="521970"/>
          </a:xfrm>
          <a:prstGeom prst="rect">
            <a:avLst/>
          </a:prstGeom>
          <a:noFill/>
        </p:spPr>
        <p:txBody>
          <a:bodyPr wrap="square" rtlCol="0">
            <a:spAutoFit/>
          </a:bodyPr>
          <a:lstStyle/>
          <a:p>
            <a:r>
              <a:rPr lang="en-GB" sz="2800" b="1" dirty="0">
                <a:solidFill>
                  <a:schemeClr val="lt2"/>
                </a:solidFill>
                <a:latin typeface="Fira Sans" panose="020B0503050000020004" pitchFamily="34" charset="0"/>
                <a:ea typeface="Aref Ruqaa" panose="02000503000000000000"/>
                <a:cs typeface="Aref Ruqaa" panose="02000503000000000000"/>
                <a:sym typeface="+mn-ea"/>
              </a:rPr>
              <a:t>cross-platform</a:t>
            </a:r>
            <a:endParaRPr lang="en-US" sz="2800"/>
          </a:p>
        </p:txBody>
      </p:sp>
      <p:cxnSp>
        <p:nvCxnSpPr>
          <p:cNvPr id="10" name="Straight Connector 9"/>
          <p:cNvCxnSpPr/>
          <p:nvPr/>
        </p:nvCxnSpPr>
        <p:spPr>
          <a:xfrm flipH="1">
            <a:off x="4888230" y="1090295"/>
            <a:ext cx="8255" cy="3376930"/>
          </a:xfrm>
          <a:prstGeom prst="line">
            <a:avLst/>
          </a:prstGeom>
          <a:ln>
            <a:solidFill>
              <a:schemeClr val="tx2"/>
            </a:solidFill>
          </a:ln>
        </p:spPr>
        <p:style>
          <a:lnRef idx="2">
            <a:schemeClr val="accent1"/>
          </a:lnRef>
          <a:fillRef idx="0">
            <a:srgbClr val="FFFFFF"/>
          </a:fillRef>
          <a:effectRef idx="0">
            <a:srgbClr val="FFFFFF"/>
          </a:effectRef>
          <a:fontRef idx="minor">
            <a:schemeClr val="tx1"/>
          </a:fontRef>
        </p:style>
      </p:cxnSp>
      <p:pic>
        <p:nvPicPr>
          <p:cNvPr id="11" name="Picture 10" descr="check"/>
          <p:cNvPicPr>
            <a:picLocks noChangeAspect="1"/>
          </p:cNvPicPr>
          <p:nvPr/>
        </p:nvPicPr>
        <p:blipFill>
          <a:blip r:embed="rId3"/>
          <a:stretch>
            <a:fillRect/>
          </a:stretch>
        </p:blipFill>
        <p:spPr>
          <a:xfrm>
            <a:off x="3032760" y="1609090"/>
            <a:ext cx="545465" cy="545465"/>
          </a:xfrm>
          <a:prstGeom prst="rect">
            <a:avLst/>
          </a:prstGeom>
        </p:spPr>
      </p:pic>
      <p:pic>
        <p:nvPicPr>
          <p:cNvPr id="12" name="Picture 11" descr="check"/>
          <p:cNvPicPr>
            <a:picLocks noChangeAspect="1"/>
          </p:cNvPicPr>
          <p:nvPr/>
        </p:nvPicPr>
        <p:blipFill>
          <a:blip r:embed="rId3"/>
          <a:stretch>
            <a:fillRect/>
          </a:stretch>
        </p:blipFill>
        <p:spPr>
          <a:xfrm>
            <a:off x="3032760" y="2221865"/>
            <a:ext cx="545465" cy="545465"/>
          </a:xfrm>
          <a:prstGeom prst="rect">
            <a:avLst/>
          </a:prstGeom>
        </p:spPr>
      </p:pic>
      <p:pic>
        <p:nvPicPr>
          <p:cNvPr id="13" name="Picture 12" descr="check"/>
          <p:cNvPicPr>
            <a:picLocks noChangeAspect="1"/>
          </p:cNvPicPr>
          <p:nvPr/>
        </p:nvPicPr>
        <p:blipFill>
          <a:blip r:embed="rId3"/>
          <a:stretch>
            <a:fillRect/>
          </a:stretch>
        </p:blipFill>
        <p:spPr>
          <a:xfrm>
            <a:off x="3032760" y="2918460"/>
            <a:ext cx="545465" cy="545465"/>
          </a:xfrm>
          <a:prstGeom prst="rect">
            <a:avLst/>
          </a:prstGeom>
        </p:spPr>
      </p:pic>
      <p:pic>
        <p:nvPicPr>
          <p:cNvPr id="14" name="Picture 13" descr="delete"/>
          <p:cNvPicPr>
            <a:picLocks noChangeAspect="1"/>
          </p:cNvPicPr>
          <p:nvPr/>
        </p:nvPicPr>
        <p:blipFill>
          <a:blip r:embed="rId4"/>
          <a:stretch>
            <a:fillRect/>
          </a:stretch>
        </p:blipFill>
        <p:spPr>
          <a:xfrm>
            <a:off x="6391275" y="1680210"/>
            <a:ext cx="396240" cy="396240"/>
          </a:xfrm>
          <a:prstGeom prst="rect">
            <a:avLst/>
          </a:prstGeom>
        </p:spPr>
      </p:pic>
      <p:pic>
        <p:nvPicPr>
          <p:cNvPr id="16" name="Picture 15" descr="delete"/>
          <p:cNvPicPr>
            <a:picLocks noChangeAspect="1"/>
          </p:cNvPicPr>
          <p:nvPr/>
        </p:nvPicPr>
        <p:blipFill>
          <a:blip r:embed="rId4"/>
          <a:stretch>
            <a:fillRect/>
          </a:stretch>
        </p:blipFill>
        <p:spPr>
          <a:xfrm>
            <a:off x="6391275" y="2296160"/>
            <a:ext cx="396240" cy="396240"/>
          </a:xfrm>
          <a:prstGeom prst="rect">
            <a:avLst/>
          </a:prstGeom>
        </p:spPr>
      </p:pic>
      <p:pic>
        <p:nvPicPr>
          <p:cNvPr id="17" name="Picture 16" descr="delete"/>
          <p:cNvPicPr>
            <a:picLocks noChangeAspect="1"/>
          </p:cNvPicPr>
          <p:nvPr/>
        </p:nvPicPr>
        <p:blipFill>
          <a:blip r:embed="rId4"/>
          <a:stretch>
            <a:fillRect/>
          </a:stretch>
        </p:blipFill>
        <p:spPr>
          <a:xfrm>
            <a:off x="6391275" y="3006090"/>
            <a:ext cx="396240" cy="396240"/>
          </a:xfrm>
          <a:prstGeom prst="rect">
            <a:avLst/>
          </a:prstGeom>
        </p:spPr>
      </p:pic>
      <p:sp>
        <p:nvSpPr>
          <p:cNvPr id="18" name="Text Box 17"/>
          <p:cNvSpPr txBox="1"/>
          <p:nvPr/>
        </p:nvSpPr>
        <p:spPr>
          <a:xfrm>
            <a:off x="473075" y="3615055"/>
            <a:ext cx="3048000" cy="429895"/>
          </a:xfrm>
          <a:prstGeom prst="rect">
            <a:avLst/>
          </a:prstGeom>
          <a:noFill/>
        </p:spPr>
        <p:txBody>
          <a:bodyPr wrap="square" rtlCol="0">
            <a:spAutoFit/>
          </a:bodyPr>
          <a:lstStyle/>
          <a:p>
            <a:r>
              <a:rPr lang="en-US" altLang="en-US" sz="2200" b="1" dirty="0">
                <a:solidFill>
                  <a:schemeClr val="dk1"/>
                </a:solidFill>
                <a:latin typeface="Fira Sans" panose="020B0503050000020004" pitchFamily="34" charset="0"/>
                <a:ea typeface="Fira Sans" panose="020B0503050000020004" pitchFamily="34" charset="0"/>
                <a:cs typeface="Aref Ruqaa" panose="02000503000000000000"/>
              </a:rPr>
              <a:t>multi platform</a:t>
            </a:r>
          </a:p>
        </p:txBody>
      </p:sp>
      <p:pic>
        <p:nvPicPr>
          <p:cNvPr id="19" name="Picture 18" descr="delete"/>
          <p:cNvPicPr>
            <a:picLocks noChangeAspect="1"/>
          </p:cNvPicPr>
          <p:nvPr/>
        </p:nvPicPr>
        <p:blipFill>
          <a:blip r:embed="rId4"/>
          <a:stretch>
            <a:fillRect/>
          </a:stretch>
        </p:blipFill>
        <p:spPr>
          <a:xfrm>
            <a:off x="3072384" y="3615055"/>
            <a:ext cx="396240" cy="396240"/>
          </a:xfrm>
          <a:prstGeom prst="rect">
            <a:avLst/>
          </a:prstGeom>
        </p:spPr>
      </p:pic>
      <p:pic>
        <p:nvPicPr>
          <p:cNvPr id="22" name="Picture 21" descr="check"/>
          <p:cNvPicPr>
            <a:picLocks noChangeAspect="1"/>
          </p:cNvPicPr>
          <p:nvPr/>
        </p:nvPicPr>
        <p:blipFill>
          <a:blip r:embed="rId3"/>
          <a:stretch>
            <a:fillRect/>
          </a:stretch>
        </p:blipFill>
        <p:spPr>
          <a:xfrm>
            <a:off x="6316980" y="3499485"/>
            <a:ext cx="545465" cy="545465"/>
          </a:xfrm>
          <a:prstGeom prst="rect">
            <a:avLst/>
          </a:prstGeom>
        </p:spPr>
      </p:pic>
      <p:sp>
        <p:nvSpPr>
          <p:cNvPr id="23" name="Text Box 22"/>
          <p:cNvSpPr txBox="1"/>
          <p:nvPr/>
        </p:nvSpPr>
        <p:spPr>
          <a:xfrm>
            <a:off x="5561965" y="4395470"/>
            <a:ext cx="3048000" cy="398780"/>
          </a:xfrm>
          <a:prstGeom prst="rect">
            <a:avLst/>
          </a:prstGeom>
          <a:noFill/>
        </p:spPr>
        <p:txBody>
          <a:bodyPr wrap="square" rtlCol="0">
            <a:spAutoFit/>
          </a:bodyPr>
          <a:lstStyle/>
          <a:p>
            <a:r>
              <a:rPr lang="en-US" altLang="en-US" sz="2000" b="1">
                <a:solidFill>
                  <a:schemeClr val="accent1"/>
                </a:solidFill>
                <a:latin typeface="Fira Sans" panose="020B0503050000020004" pitchFamily="34" charset="0"/>
                <a:ea typeface="Aref Ruqaa" panose="02000503000000000000"/>
                <a:cs typeface="Aref Ruqaa" panose="02000503000000000000"/>
              </a:rPr>
              <a:t>This is before Flutter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p:tgtEl>
                                          <p:spTgt spid="23"/>
                                        </p:tgtEl>
                                        <p:attrNameLst>
                                          <p:attrName>ppt_y</p:attrName>
                                        </p:attrNameLst>
                                      </p:cBhvr>
                                      <p:tavLst>
                                        <p:tav tm="0">
                                          <p:val>
                                            <p:strVal val="#ppt_y+#ppt_h*1.125000"/>
                                          </p:val>
                                        </p:tav>
                                        <p:tav tm="100000">
                                          <p:val>
                                            <p:strVal val="#ppt_y"/>
                                          </p:val>
                                        </p:tav>
                                      </p:tavLst>
                                    </p:anim>
                                    <p:animEffect transition="in" filter="wipe(up)">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18" grpId="0"/>
      <p:bldP spid="18" grpId="1"/>
      <p:bldP spid="23" grpId="0"/>
      <p:bldP spid="2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1684241" y="89851"/>
            <a:ext cx="5505785" cy="584775"/>
          </a:xfrm>
          <a:prstGeom prst="rect">
            <a:avLst/>
          </a:prstGeom>
          <a:noFill/>
        </p:spPr>
        <p:txBody>
          <a:bodyPr wrap="square">
            <a:spAutoFit/>
          </a:bodyPr>
          <a:lstStyle/>
          <a:p>
            <a:pPr algn="ctr"/>
            <a:r>
              <a:rPr lang="en-US" sz="3200" b="1" dirty="0">
                <a:solidFill>
                  <a:schemeClr val="dk1"/>
                </a:solidFill>
                <a:latin typeface="Aref Ruqaa" panose="02000503000000000000"/>
                <a:cs typeface="Aref Ruqaa" panose="02000503000000000000"/>
              </a:rPr>
              <a:t>Function</a:t>
            </a:r>
          </a:p>
        </p:txBody>
      </p:sp>
      <p:sp>
        <p:nvSpPr>
          <p:cNvPr id="3" name="TextBox 2"/>
          <p:cNvSpPr txBox="1"/>
          <p:nvPr/>
        </p:nvSpPr>
        <p:spPr>
          <a:xfrm>
            <a:off x="385482" y="1114182"/>
            <a:ext cx="3277762"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8" name="TextBox 7"/>
          <p:cNvSpPr txBox="1"/>
          <p:nvPr/>
        </p:nvSpPr>
        <p:spPr>
          <a:xfrm>
            <a:off x="385482" y="2334144"/>
            <a:ext cx="3060699" cy="738664"/>
          </a:xfrm>
          <a:prstGeom prst="rect">
            <a:avLst/>
          </a:prstGeom>
          <a:noFill/>
        </p:spPr>
        <p:txBody>
          <a:bodyPr wrap="square">
            <a:spAutoFit/>
          </a:bodyPr>
          <a:lstStyle/>
          <a:p>
            <a:r>
              <a:rPr lang="en-US" b="0" dirty="0">
                <a:solidFill>
                  <a:srgbClr val="E5C07B"/>
                </a:solidFill>
                <a:effectLst/>
                <a:latin typeface="Consolas" panose="020B0609020204030204" pitchFamily="49" charset="0"/>
              </a:rPr>
              <a:t>bool</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return</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0" name="TextBox 9"/>
          <p:cNvSpPr txBox="1"/>
          <p:nvPr/>
        </p:nvSpPr>
        <p:spPr>
          <a:xfrm>
            <a:off x="566104" y="3524286"/>
            <a:ext cx="3593851"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1" name="TextBox 10"/>
          <p:cNvSpPr txBox="1"/>
          <p:nvPr/>
        </p:nvSpPr>
        <p:spPr>
          <a:xfrm>
            <a:off x="3887612" y="3524286"/>
            <a:ext cx="5408788"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printName</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"Your name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2" name="TextBox 11"/>
          <p:cNvSpPr txBox="1"/>
          <p:nvPr/>
        </p:nvSpPr>
        <p:spPr>
          <a:xfrm>
            <a:off x="4305301" y="1114182"/>
            <a:ext cx="4375854" cy="738664"/>
          </a:xfrm>
          <a:prstGeom prst="rect">
            <a:avLst/>
          </a:prstGeom>
          <a:noFill/>
        </p:spPr>
        <p:txBody>
          <a:bodyPr wrap="square">
            <a:spAutoFit/>
          </a:bodyPr>
          <a:lstStyle/>
          <a:p>
            <a:r>
              <a:rPr lang="en-US" b="0" dirty="0">
                <a:solidFill>
                  <a:srgbClr val="61AFEF"/>
                </a:solidFill>
                <a:effectLst/>
                <a:latin typeface="Consolas" panose="020B0609020204030204" pitchFamily="49" charset="0"/>
              </a:rPr>
              <a:t>lengthString</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length</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
        <p:nvSpPr>
          <p:cNvPr id="13" name="TextBox 12"/>
          <p:cNvSpPr txBox="1"/>
          <p:nvPr/>
        </p:nvSpPr>
        <p:spPr>
          <a:xfrm>
            <a:off x="4305301" y="2202418"/>
            <a:ext cx="4120445" cy="738664"/>
          </a:xfrm>
          <a:prstGeom prst="rect">
            <a:avLst/>
          </a:prstGeom>
          <a:noFill/>
        </p:spPr>
        <p:txBody>
          <a:bodyPr wrap="square">
            <a:spAutoFit/>
          </a:bodyPr>
          <a:lstStyle/>
          <a:p>
            <a:r>
              <a:rPr lang="en-US" b="0" dirty="0" err="1">
                <a:solidFill>
                  <a:srgbClr val="61AFEF"/>
                </a:solidFill>
                <a:effectLst/>
                <a:latin typeface="Consolas" panose="020B0609020204030204" pitchFamily="49" charset="0"/>
              </a:rPr>
              <a:t>isSuccess</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)=&gt; </a:t>
            </a:r>
            <a:r>
              <a:rPr lang="en-US" b="0" dirty="0">
                <a:solidFill>
                  <a:srgbClr val="E06C75"/>
                </a:solidFill>
                <a:effectLst/>
                <a:latin typeface="Consolas" panose="020B0609020204030204" pitchFamily="49" charset="0"/>
              </a:rPr>
              <a:t>grade</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50</a:t>
            </a:r>
            <a:r>
              <a:rPr lang="en-US" b="0" dirty="0">
                <a:solidFill>
                  <a:srgbClr val="ABB2BF"/>
                </a:solidFill>
                <a:effectLst/>
                <a:latin typeface="Consolas" panose="020B0609020204030204" pitchFamily="49" charset="0"/>
              </a:rPr>
              <a:t>;</a:t>
            </a:r>
          </a:p>
          <a:p>
            <a:br>
              <a:rPr lang="en-US" b="0" dirty="0">
                <a:solidFill>
                  <a:srgbClr val="ABB2BF"/>
                </a:solidFill>
                <a:effectLst/>
                <a:latin typeface="Consolas" panose="020B0609020204030204" pitchFamily="49" charset="0"/>
              </a:rPr>
            </a:br>
            <a:endParaRPr lang="en-US" b="0" dirty="0">
              <a:solidFill>
                <a:srgbClr val="ABB2BF"/>
              </a:solidFill>
              <a:effectLst/>
              <a:latin typeface="Consolas" panose="020B06090202040302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panose="02000503000000000000"/>
                <a:cs typeface="Aref Ruqaa" panose="02000503000000000000"/>
              </a:rPr>
              <a:t>Types  of  Parameters</a:t>
            </a:r>
          </a:p>
        </p:txBody>
      </p:sp>
      <p:sp>
        <p:nvSpPr>
          <p:cNvPr id="4" name="TextBox 3"/>
          <p:cNvSpPr txBox="1"/>
          <p:nvPr/>
        </p:nvSpPr>
        <p:spPr>
          <a:xfrm>
            <a:off x="699246" y="1165969"/>
            <a:ext cx="5638801" cy="402995"/>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panose="02000503000000000000"/>
                <a:cs typeface="Aref Ruqaa" panose="02000503000000000000"/>
              </a:rPr>
              <a:t>Required, positional parameters</a:t>
            </a:r>
            <a:r>
              <a:rPr lang="en-US" sz="2000" kern="100" dirty="0">
                <a:solidFill>
                  <a:srgbClr val="1F3864"/>
                </a:solidFill>
                <a:effectLst/>
                <a:latin typeface="Calibri" panose="020F0502020204030204" charset="0"/>
                <a:ea typeface="Calibri" panose="020F0502020204030204" charset="0"/>
                <a:cs typeface="Arial" panose="020B0604020202020204" pitchFamily="34" charset="0"/>
              </a:rPr>
              <a:t>.</a:t>
            </a:r>
            <a:endParaRPr lang="en-US" sz="2000" kern="100" dirty="0">
              <a:effectLst/>
              <a:latin typeface="Calibri" panose="020F0502020204030204" charset="0"/>
              <a:ea typeface="Calibri" panose="020F0502020204030204" charset="0"/>
              <a:cs typeface="Arial" panose="020B0604020202020204" pitchFamily="34" charset="0"/>
            </a:endParaRPr>
          </a:p>
        </p:txBody>
      </p:sp>
      <p:sp>
        <p:nvSpPr>
          <p:cNvPr id="6" name="TextBox 5"/>
          <p:cNvSpPr txBox="1"/>
          <p:nvPr/>
        </p:nvSpPr>
        <p:spPr>
          <a:xfrm>
            <a:off x="699246" y="1655116"/>
            <a:ext cx="4876800"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
        <p:nvSpPr>
          <p:cNvPr id="14" name="TextBox 13"/>
          <p:cNvSpPr txBox="1"/>
          <p:nvPr/>
        </p:nvSpPr>
        <p:spPr>
          <a:xfrm>
            <a:off x="699246" y="2657560"/>
            <a:ext cx="5576047"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panose="02000503000000000000"/>
                <a:cs typeface="Aref Ruqaa" panose="02000503000000000000"/>
              </a:rPr>
              <a:t>Optional (nullable),  positional parameters</a:t>
            </a:r>
          </a:p>
        </p:txBody>
      </p:sp>
      <p:sp>
        <p:nvSpPr>
          <p:cNvPr id="16" name="TextBox 15"/>
          <p:cNvSpPr txBox="1"/>
          <p:nvPr/>
        </p:nvSpPr>
        <p:spPr>
          <a:xfrm>
            <a:off x="910206" y="3394906"/>
            <a:ext cx="4874002" cy="738664"/>
          </a:xfrm>
          <a:prstGeom prst="rect">
            <a:avLst/>
          </a:prstGeom>
          <a:noFill/>
        </p:spPr>
        <p:txBody>
          <a:bodyPr wrap="square">
            <a:spAutoFit/>
          </a:bodyPr>
          <a:lstStyle/>
          <a:p>
            <a:r>
              <a:rPr lang="en-US" b="0" dirty="0">
                <a:solidFill>
                  <a:srgbClr val="C678DD"/>
                </a:solidFill>
                <a:effectLst/>
                <a:latin typeface="Consolas" panose="020B0609020204030204" pitchFamily="49" charset="0"/>
              </a:rPr>
              <a:t>void</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greet</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String</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int</a:t>
            </a:r>
            <a:r>
              <a:rPr lang="en-US" b="0" dirty="0">
                <a:solidFill>
                  <a:srgbClr val="C678DD"/>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age</a:t>
            </a:r>
            <a:r>
              <a:rPr lang="en-US" b="0" dirty="0">
                <a:solidFill>
                  <a:srgbClr val="ABB2BF"/>
                </a:solidFill>
                <a:effectLst/>
                <a:latin typeface="Consolas" panose="020B0609020204030204" pitchFamily="49" charset="0"/>
              </a:rPr>
              <a:t>]) {</a:t>
            </a:r>
          </a:p>
          <a:p>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print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"Hello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name</a:t>
            </a:r>
            <a:r>
              <a:rPr lang="en-US" b="0" dirty="0">
                <a:solidFill>
                  <a:srgbClr val="98C379"/>
                </a:solidFill>
                <a:effectLst/>
                <a:latin typeface="Consolas" panose="020B0609020204030204" pitchFamily="49" charset="0"/>
              </a:rPr>
              <a:t> Your age is </a:t>
            </a:r>
            <a:r>
              <a:rPr lang="en-US" b="0" dirty="0">
                <a:solidFill>
                  <a:srgbClr val="ABB2BF"/>
                </a:solidFill>
                <a:effectLst/>
                <a:latin typeface="Consolas" panose="020B0609020204030204" pitchFamily="49" charset="0"/>
              </a:rPr>
              <a:t>$</a:t>
            </a:r>
            <a:r>
              <a:rPr lang="en-US" b="0" dirty="0">
                <a:solidFill>
                  <a:srgbClr val="E06C75"/>
                </a:solidFill>
                <a:effectLst/>
                <a:latin typeface="Consolas" panose="020B0609020204030204" pitchFamily="49" charset="0"/>
              </a:rPr>
              <a:t>age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2571746" y="125710"/>
            <a:ext cx="5505785" cy="584775"/>
          </a:xfrm>
          <a:prstGeom prst="rect">
            <a:avLst/>
          </a:prstGeom>
          <a:noFill/>
        </p:spPr>
        <p:txBody>
          <a:bodyPr wrap="square">
            <a:spAutoFit/>
          </a:bodyPr>
          <a:lstStyle/>
          <a:p>
            <a:r>
              <a:rPr lang="en-US" sz="3200" b="1" dirty="0">
                <a:solidFill>
                  <a:schemeClr val="dk1"/>
                </a:solidFill>
                <a:latin typeface="Aref Ruqaa" panose="02000503000000000000"/>
                <a:cs typeface="Aref Ruqaa" panose="02000503000000000000"/>
              </a:rPr>
              <a:t>Types  of  Parameters</a:t>
            </a:r>
          </a:p>
        </p:txBody>
      </p:sp>
      <p:sp>
        <p:nvSpPr>
          <p:cNvPr id="4" name="TextBox 3"/>
          <p:cNvSpPr txBox="1"/>
          <p:nvPr/>
        </p:nvSpPr>
        <p:spPr>
          <a:xfrm>
            <a:off x="657558" y="1018640"/>
            <a:ext cx="5638801" cy="397801"/>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panose="02000503000000000000"/>
                <a:cs typeface="Aref Ruqaa" panose="02000503000000000000"/>
              </a:rPr>
              <a:t>Optional, named parameters</a:t>
            </a:r>
          </a:p>
        </p:txBody>
      </p:sp>
      <p:sp>
        <p:nvSpPr>
          <p:cNvPr id="3" name="TextBox 2"/>
          <p:cNvSpPr txBox="1"/>
          <p:nvPr/>
        </p:nvSpPr>
        <p:spPr>
          <a:xfrm>
            <a:off x="657558" y="2636405"/>
            <a:ext cx="5252085" cy="387414"/>
          </a:xfrm>
          <a:prstGeom prst="rect">
            <a:avLst/>
          </a:prstGeom>
          <a:noFill/>
        </p:spPr>
        <p:txBody>
          <a:bodyPr wrap="square">
            <a:spAutoFit/>
          </a:bodyPr>
          <a:lstStyle/>
          <a:p>
            <a:pPr lvl="0" rtl="0">
              <a:lnSpc>
                <a:spcPct val="107000"/>
              </a:lnSpc>
              <a:spcAft>
                <a:spcPts val="800"/>
              </a:spcAft>
            </a:pPr>
            <a:r>
              <a:rPr lang="en-US" sz="2000" b="1" dirty="0">
                <a:solidFill>
                  <a:schemeClr val="dk1"/>
                </a:solidFill>
                <a:latin typeface="Aref Ruqaa" panose="02000503000000000000"/>
                <a:cs typeface="Aref Ruqaa" panose="02000503000000000000"/>
              </a:rPr>
              <a:t>Named, optional &amp; required parameters.</a:t>
            </a:r>
          </a:p>
        </p:txBody>
      </p:sp>
      <p:sp>
        <p:nvSpPr>
          <p:cNvPr id="8" name="TextBox 7"/>
          <p:cNvSpPr txBox="1"/>
          <p:nvPr/>
        </p:nvSpPr>
        <p:spPr>
          <a:xfrm>
            <a:off x="657558" y="1564758"/>
            <a:ext cx="5505784"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
        <p:nvSpPr>
          <p:cNvPr id="10" name="TextBox 9"/>
          <p:cNvSpPr txBox="1"/>
          <p:nvPr/>
        </p:nvSpPr>
        <p:spPr>
          <a:xfrm>
            <a:off x="830186" y="3265395"/>
            <a:ext cx="7483628" cy="923330"/>
          </a:xfrm>
          <a:prstGeom prst="rect">
            <a:avLst/>
          </a:prstGeom>
          <a:noFill/>
        </p:spPr>
        <p:txBody>
          <a:bodyPr wrap="square">
            <a:spAutoFit/>
          </a:bodyPr>
          <a:lstStyle/>
          <a:p>
            <a:r>
              <a:rPr lang="en-US" sz="1800" b="0" dirty="0">
                <a:solidFill>
                  <a:srgbClr val="C678DD"/>
                </a:solidFill>
                <a:effectLst/>
                <a:latin typeface="Consolas" panose="020B0609020204030204" pitchFamily="49" charset="0"/>
              </a:rPr>
              <a:t>void</a:t>
            </a:r>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greet</a:t>
            </a:r>
            <a:r>
              <a:rPr lang="en-US" sz="1800" b="0" dirty="0">
                <a:solidFill>
                  <a:srgbClr val="ABB2BF"/>
                </a:solidFill>
                <a:effectLst/>
                <a:latin typeface="Consolas" panose="020B0609020204030204" pitchFamily="49" charset="0"/>
              </a:rPr>
              <a:t>({</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String</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name</a:t>
            </a:r>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required</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C678DD"/>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E06C75"/>
                </a:solidFill>
                <a:effectLst/>
                <a:latin typeface="Consolas" panose="020B0609020204030204" pitchFamily="49" charset="0"/>
              </a:rPr>
              <a:t>age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name</a:t>
            </a:r>
            <a:r>
              <a:rPr lang="en-US" sz="1800" b="0" dirty="0">
                <a:solidFill>
                  <a:srgbClr val="98C379"/>
                </a:solidFill>
                <a:effectLst/>
                <a:latin typeface="Consolas" panose="020B0609020204030204" pitchFamily="49" charset="0"/>
              </a:rPr>
              <a:t> Your age is </a:t>
            </a:r>
            <a:r>
              <a:rPr lang="en-US" sz="1800" b="0" dirty="0">
                <a:solidFill>
                  <a:srgbClr val="ABB2BF"/>
                </a:solidFill>
                <a:effectLst/>
                <a:latin typeface="Consolas" panose="020B0609020204030204" pitchFamily="49" charset="0"/>
              </a:rPr>
              <a:t>$</a:t>
            </a:r>
            <a:r>
              <a:rPr lang="en-US" sz="1800" b="0" dirty="0">
                <a:solidFill>
                  <a:srgbClr val="E06C75"/>
                </a:solidFill>
                <a:effectLst/>
                <a:latin typeface="Consolas" panose="020B0609020204030204" pitchFamily="49" charset="0"/>
              </a:rPr>
              <a:t>age</a:t>
            </a:r>
            <a:r>
              <a:rPr lang="en-US" sz="1800" b="0" dirty="0">
                <a:solidFill>
                  <a:srgbClr val="98C379"/>
                </a:solidFill>
                <a:effectLst/>
                <a:latin typeface="Consolas" panose="020B0609020204030204" pitchFamily="49" charset="0"/>
              </a:rPr>
              <a:t>"</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437339" y="1897156"/>
            <a:ext cx="4143936" cy="87854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Control  Flow</a:t>
            </a:r>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2471468" y="186537"/>
            <a:ext cx="3202557" cy="584775"/>
          </a:xfrm>
          <a:prstGeom prst="rect">
            <a:avLst/>
          </a:prstGeom>
          <a:noFill/>
        </p:spPr>
        <p:txBody>
          <a:bodyPr wrap="square">
            <a:spAutoFit/>
          </a:bodyPr>
          <a:lstStyle/>
          <a:p>
            <a:r>
              <a:rPr lang="en-US" sz="3200" b="1" dirty="0">
                <a:solidFill>
                  <a:schemeClr val="dk1"/>
                </a:solidFill>
                <a:latin typeface="Aref Ruqaa" panose="02000503000000000000"/>
                <a:cs typeface="Aref Ruqaa" panose="02000503000000000000"/>
              </a:rPr>
              <a:t>If  Condition</a:t>
            </a:r>
          </a:p>
        </p:txBody>
      </p:sp>
      <p:sp>
        <p:nvSpPr>
          <p:cNvPr id="3" name="TextBox 2"/>
          <p:cNvSpPr txBox="1"/>
          <p:nvPr/>
        </p:nvSpPr>
        <p:spPr>
          <a:xfrm>
            <a:off x="2769436" y="999475"/>
            <a:ext cx="4873924" cy="1477328"/>
          </a:xfrm>
          <a:prstGeom prst="rect">
            <a:avLst/>
          </a:prstGeom>
          <a:noFill/>
        </p:spPr>
        <p:txBody>
          <a:bodyPr wrap="square">
            <a:spAutoFit/>
          </a:bodyPr>
          <a:lstStyle/>
          <a:p>
            <a:r>
              <a:rPr lang="en-US"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a:t>
            </a:r>
            <a:r>
              <a:rPr lang="en-US" sz="1800" b="0" dirty="0">
                <a:solidFill>
                  <a:srgbClr val="D19A66"/>
                </a:solidFill>
                <a:effectLst/>
                <a:latin typeface="Consolas" panose="020B0609020204030204" pitchFamily="49" charset="0"/>
              </a:rPr>
              <a:t>x</a:t>
            </a:r>
            <a:r>
              <a:rPr lang="en-US" sz="1800" b="0" dirty="0">
                <a:solidFill>
                  <a:srgbClr val="56B6C2"/>
                </a:solidFill>
                <a:effectLst/>
                <a:latin typeface="Consolas" panose="020B0609020204030204" pitchFamily="49" charset="0"/>
              </a:rPr>
              <a:t>==</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"x =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else</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"not equal 3"</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4" name="TextBox 3"/>
          <p:cNvSpPr txBox="1"/>
          <p:nvPr/>
        </p:nvSpPr>
        <p:spPr>
          <a:xfrm>
            <a:off x="2162712" y="2776044"/>
            <a:ext cx="5411637" cy="584775"/>
          </a:xfrm>
          <a:prstGeom prst="rect">
            <a:avLst/>
          </a:prstGeom>
          <a:noFill/>
        </p:spPr>
        <p:txBody>
          <a:bodyPr wrap="square" rtlCol="0">
            <a:spAutoFit/>
          </a:bodyPr>
          <a:lstStyle/>
          <a:p>
            <a:r>
              <a:rPr lang="en-US" sz="3200" b="1" dirty="0">
                <a:solidFill>
                  <a:schemeClr val="dk1"/>
                </a:solidFill>
                <a:latin typeface="Aref Ruqaa" panose="02000503000000000000"/>
                <a:cs typeface="Aref Ruqaa" panose="02000503000000000000"/>
              </a:rPr>
              <a:t>Shorthand  Notation</a:t>
            </a:r>
          </a:p>
        </p:txBody>
      </p:sp>
      <p:sp>
        <p:nvSpPr>
          <p:cNvPr id="6" name="TextBox 5"/>
          <p:cNvSpPr txBox="1"/>
          <p:nvPr/>
        </p:nvSpPr>
        <p:spPr>
          <a:xfrm>
            <a:off x="1024384" y="3660061"/>
            <a:ext cx="8067856" cy="400110"/>
          </a:xfrm>
          <a:prstGeom prst="rect">
            <a:avLst/>
          </a:prstGeom>
          <a:noFill/>
        </p:spPr>
        <p:txBody>
          <a:bodyPr wrap="square">
            <a:spAutoFit/>
          </a:bodyPr>
          <a:lstStyle/>
          <a:p>
            <a:r>
              <a:rPr lang="en-US" sz="2000" b="0" dirty="0">
                <a:solidFill>
                  <a:srgbClr val="ABB2BF"/>
                </a:solidFill>
                <a:effectLst/>
                <a:latin typeface="Consolas" panose="020B0609020204030204" pitchFamily="49" charset="0"/>
              </a:rPr>
              <a:t>  (</a:t>
            </a:r>
            <a:r>
              <a:rPr lang="en-US" sz="2000" b="0" dirty="0">
                <a:solidFill>
                  <a:srgbClr val="D19A66"/>
                </a:solidFill>
                <a:effectLst/>
                <a:latin typeface="Consolas" panose="020B0609020204030204" pitchFamily="49" charset="0"/>
              </a:rPr>
              <a:t>x</a:t>
            </a:r>
            <a:r>
              <a:rPr lang="en-US" sz="2000" b="0" dirty="0">
                <a:solidFill>
                  <a:srgbClr val="56B6C2"/>
                </a:solidFill>
                <a:effectLst/>
                <a:latin typeface="Consolas" panose="020B0609020204030204" pitchFamily="49" charset="0"/>
              </a:rPr>
              <a:t>==</a:t>
            </a:r>
            <a:r>
              <a:rPr lang="en-US" sz="2000" b="0" dirty="0">
                <a:solidFill>
                  <a:srgbClr val="D19A66"/>
                </a:solidFill>
                <a:effectLst/>
                <a:latin typeface="Consolas" panose="020B0609020204030204" pitchFamily="49" charset="0"/>
              </a:rPr>
              <a:t>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"x = 3"</a:t>
            </a:r>
            <a:r>
              <a:rPr lang="en-US" sz="2000" b="0" dirty="0">
                <a:solidFill>
                  <a:srgbClr val="ABB2BF"/>
                </a:solidFill>
                <a:effectLst/>
                <a:latin typeface="Consolas" panose="020B0609020204030204" pitchFamily="49" charset="0"/>
              </a:rPr>
              <a:t>) </a:t>
            </a:r>
            <a:r>
              <a:rPr lang="en-US" sz="2000" b="0" dirty="0">
                <a:solidFill>
                  <a:srgbClr val="C678DD"/>
                </a:solidFill>
                <a:effectLst/>
                <a:latin typeface="Consolas" panose="020B0609020204030204" pitchFamily="49" charset="0"/>
              </a:rPr>
              <a:t>:</a:t>
            </a:r>
            <a:r>
              <a:rPr lang="en-US" sz="2000" b="0" dirty="0">
                <a:solidFill>
                  <a:srgbClr val="ABB2BF"/>
                </a:solidFill>
                <a:effectLst/>
                <a:latin typeface="Consolas" panose="020B0609020204030204" pitchFamily="49" charset="0"/>
              </a:rPr>
              <a:t> </a:t>
            </a:r>
            <a:r>
              <a:rPr lang="en-US" sz="2000" b="0" dirty="0">
                <a:solidFill>
                  <a:srgbClr val="61AFEF"/>
                </a:solidFill>
                <a:effectLst/>
                <a:latin typeface="Consolas" panose="020B0609020204030204" pitchFamily="49" charset="0"/>
              </a:rPr>
              <a:t>print</a:t>
            </a:r>
            <a:r>
              <a:rPr lang="en-US" sz="2000" b="0" dirty="0">
                <a:solidFill>
                  <a:srgbClr val="ABB2BF"/>
                </a:solidFill>
                <a:effectLst/>
                <a:latin typeface="Consolas" panose="020B0609020204030204" pitchFamily="49" charset="0"/>
              </a:rPr>
              <a:t>(</a:t>
            </a:r>
            <a:r>
              <a:rPr lang="en-US" sz="2000" b="0" dirty="0">
                <a:solidFill>
                  <a:srgbClr val="98C379"/>
                </a:solidFill>
                <a:effectLst/>
                <a:latin typeface="Consolas" panose="020B0609020204030204" pitchFamily="49" charset="0"/>
              </a:rPr>
              <a:t>"not equal 3"</a:t>
            </a:r>
            <a:r>
              <a:rPr lang="en-US" sz="2000" b="0" dirty="0">
                <a:solidFill>
                  <a:srgbClr val="ABB2BF"/>
                </a:solidFill>
                <a:effectLst/>
                <a:latin typeface="Consolas" panose="020B0609020204030204" pitchFamily="49"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3180809" y="422327"/>
            <a:ext cx="2782382" cy="584775"/>
          </a:xfrm>
          <a:prstGeom prst="rect">
            <a:avLst/>
          </a:prstGeom>
          <a:noFill/>
        </p:spPr>
        <p:txBody>
          <a:bodyPr wrap="square">
            <a:spAutoFit/>
          </a:bodyPr>
          <a:lstStyle/>
          <a:p>
            <a:r>
              <a:rPr lang="en-US" sz="3200" b="1" dirty="0">
                <a:solidFill>
                  <a:schemeClr val="dk1"/>
                </a:solidFill>
                <a:latin typeface="Aref Ruqaa" panose="02000503000000000000"/>
                <a:cs typeface="Aref Ruqaa" panose="02000503000000000000"/>
              </a:rPr>
              <a:t>Control  Flow</a:t>
            </a:r>
          </a:p>
        </p:txBody>
      </p:sp>
      <p:sp>
        <p:nvSpPr>
          <p:cNvPr id="11" name="TextBox 10"/>
          <p:cNvSpPr txBox="1"/>
          <p:nvPr/>
        </p:nvSpPr>
        <p:spPr>
          <a:xfrm>
            <a:off x="1623922" y="1514101"/>
            <a:ext cx="5896155"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lang="en-US" altLang="en-US" sz="3200" b="1" dirty="0">
                <a:solidFill>
                  <a:schemeClr val="dk1"/>
                </a:solidFill>
                <a:latin typeface="Aref Ruqaa" panose="02000503000000000000"/>
                <a:cs typeface="Aref Ruqaa" panose="02000503000000000000"/>
              </a:rPr>
              <a:t> </a:t>
            </a:r>
            <a:r>
              <a:rPr lang="en-US" altLang="en-US" sz="3200" b="1" dirty="0">
                <a:solidFill>
                  <a:schemeClr val="accent1">
                    <a:lumMod val="60000"/>
                    <a:lumOff val="40000"/>
                  </a:schemeClr>
                </a:solidFill>
                <a:latin typeface="Aref Ruqaa" panose="02000503000000000000"/>
                <a:cs typeface="Aref Ruqaa" panose="02000503000000000000"/>
              </a:rPr>
              <a:t>for</a:t>
            </a:r>
            <a:r>
              <a:rPr lang="en-US" altLang="en-US" sz="3200" b="1" dirty="0">
                <a:solidFill>
                  <a:schemeClr val="dk1"/>
                </a:solidFill>
                <a:latin typeface="Aref Ruqaa" panose="02000503000000000000"/>
                <a:cs typeface="Aref Ruqaa" panose="02000503000000000000"/>
              </a:rPr>
              <a:t>  loops</a:t>
            </a:r>
          </a:p>
          <a:p>
            <a:pPr marL="0" marR="0" lvl="0" indent="0" algn="l" defTabSz="914400" rtl="0" eaLnBrk="0" fontAlgn="base" latinLnBrk="0" hangingPunct="0">
              <a:lnSpc>
                <a:spcPct val="100000"/>
              </a:lnSpc>
              <a:spcBef>
                <a:spcPct val="0"/>
              </a:spcBef>
              <a:spcAft>
                <a:spcPct val="0"/>
              </a:spcAft>
              <a:buClrTx/>
              <a:buSzTx/>
            </a:pPr>
            <a:endParaRPr lang="en-US" altLang="en-US" sz="3200" b="1" dirty="0">
              <a:solidFill>
                <a:schemeClr val="dk1"/>
              </a:solidFill>
              <a:latin typeface="Aref Ruqaa" panose="02000503000000000000"/>
              <a:cs typeface="Aref Ruqaa" panose="0200050300000000000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3200" b="1" dirty="0">
                <a:solidFill>
                  <a:schemeClr val="dk1"/>
                </a:solidFill>
                <a:latin typeface="Aref Ruqaa" panose="02000503000000000000"/>
                <a:cs typeface="Aref Ruqaa" panose="02000503000000000000"/>
              </a:rPr>
              <a:t> </a:t>
            </a:r>
            <a:r>
              <a:rPr lang="en-US" altLang="en-US" sz="3200" b="1" dirty="0">
                <a:solidFill>
                  <a:schemeClr val="accent1">
                    <a:lumMod val="60000"/>
                    <a:lumOff val="40000"/>
                  </a:schemeClr>
                </a:solidFill>
                <a:latin typeface="Aref Ruqaa" panose="02000503000000000000"/>
                <a:cs typeface="Aref Ruqaa" panose="02000503000000000000"/>
              </a:rPr>
              <a:t>while</a:t>
            </a:r>
            <a:r>
              <a:rPr lang="en-US" altLang="en-US" sz="3200" b="1" dirty="0">
                <a:solidFill>
                  <a:schemeClr val="dk1"/>
                </a:solidFill>
                <a:latin typeface="Aref Ruqaa" panose="02000503000000000000"/>
                <a:cs typeface="Aref Ruqaa" panose="02000503000000000000"/>
              </a:rPr>
              <a:t> and </a:t>
            </a:r>
            <a:r>
              <a:rPr lang="en-US" altLang="en-US" sz="3200" b="1" dirty="0">
                <a:solidFill>
                  <a:schemeClr val="accent1">
                    <a:lumMod val="60000"/>
                    <a:lumOff val="40000"/>
                  </a:schemeClr>
                </a:solidFill>
                <a:latin typeface="Aref Ruqaa" panose="02000503000000000000"/>
                <a:cs typeface="Aref Ruqaa" panose="02000503000000000000"/>
              </a:rPr>
              <a:t>do</a:t>
            </a:r>
            <a:r>
              <a:rPr lang="en-US" altLang="en-US" sz="3200" b="1" dirty="0">
                <a:solidFill>
                  <a:schemeClr val="dk1"/>
                </a:solidFill>
                <a:latin typeface="Aref Ruqaa" panose="02000503000000000000"/>
                <a:cs typeface="Aref Ruqaa" panose="02000503000000000000"/>
              </a:rPr>
              <a:t>  while  loops</a:t>
            </a:r>
          </a:p>
          <a:p>
            <a:pPr marL="0" marR="0" lvl="0" indent="0" algn="l" defTabSz="914400" rtl="0" eaLnBrk="0" fontAlgn="base" latinLnBrk="0" hangingPunct="0">
              <a:lnSpc>
                <a:spcPct val="100000"/>
              </a:lnSpc>
              <a:spcBef>
                <a:spcPct val="0"/>
              </a:spcBef>
              <a:spcAft>
                <a:spcPct val="0"/>
              </a:spcAft>
              <a:buClrTx/>
              <a:buSzTx/>
            </a:pPr>
            <a:endParaRPr lang="en-US" altLang="en-US" sz="3200" b="1" dirty="0">
              <a:solidFill>
                <a:schemeClr val="dk1"/>
              </a:solidFill>
              <a:latin typeface="Aref Ruqaa" panose="02000503000000000000"/>
              <a:cs typeface="Aref Ruqaa" panose="0200050300000000000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3200" b="1" dirty="0">
                <a:solidFill>
                  <a:schemeClr val="dk1"/>
                </a:solidFill>
                <a:latin typeface="Aref Ruqaa" panose="02000503000000000000"/>
                <a:cs typeface="Aref Ruqaa" panose="02000503000000000000"/>
              </a:rPr>
              <a:t> </a:t>
            </a:r>
            <a:r>
              <a:rPr lang="en-US" altLang="en-US" sz="3200" b="1" dirty="0">
                <a:solidFill>
                  <a:schemeClr val="accent1">
                    <a:lumMod val="60000"/>
                    <a:lumOff val="40000"/>
                  </a:schemeClr>
                </a:solidFill>
                <a:latin typeface="Aref Ruqaa" panose="02000503000000000000"/>
                <a:cs typeface="Aref Ruqaa" panose="02000503000000000000"/>
              </a:rPr>
              <a:t>break</a:t>
            </a:r>
            <a:r>
              <a:rPr lang="en-US" altLang="en-US" sz="3200" b="1" dirty="0">
                <a:solidFill>
                  <a:schemeClr val="dk1"/>
                </a:solidFill>
                <a:latin typeface="Aref Ruqaa" panose="02000503000000000000"/>
                <a:cs typeface="Aref Ruqaa" panose="02000503000000000000"/>
              </a:rPr>
              <a:t>  and  </a:t>
            </a:r>
            <a:r>
              <a:rPr lang="en-US" altLang="en-US" sz="3200" b="1" dirty="0">
                <a:solidFill>
                  <a:schemeClr val="accent1">
                    <a:lumMod val="60000"/>
                    <a:lumOff val="40000"/>
                  </a:schemeClr>
                </a:solidFill>
                <a:latin typeface="Aref Ruqaa" panose="02000503000000000000"/>
                <a:cs typeface="Aref Ruqaa" panose="02000503000000000000"/>
              </a:rPr>
              <a:t>continue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7" name="TextBox 6"/>
          <p:cNvSpPr txBox="1"/>
          <p:nvPr/>
        </p:nvSpPr>
        <p:spPr>
          <a:xfrm>
            <a:off x="2910696" y="152032"/>
            <a:ext cx="4001938" cy="584775"/>
          </a:xfrm>
          <a:prstGeom prst="rect">
            <a:avLst/>
          </a:prstGeom>
          <a:noFill/>
        </p:spPr>
        <p:txBody>
          <a:bodyPr wrap="square">
            <a:spAutoFit/>
          </a:bodyPr>
          <a:lstStyle/>
          <a:p>
            <a:r>
              <a:rPr lang="en-US" sz="3200" b="1" dirty="0">
                <a:solidFill>
                  <a:schemeClr val="dk1"/>
                </a:solidFill>
                <a:latin typeface="Aref Ruqaa" panose="02000503000000000000"/>
                <a:cs typeface="Aref Ruqaa" panose="02000503000000000000"/>
              </a:rPr>
              <a:t>Break  &amp;   Continue</a:t>
            </a:r>
          </a:p>
        </p:txBody>
      </p:sp>
      <p:sp>
        <p:nvSpPr>
          <p:cNvPr id="16" name="TextBox 15"/>
          <p:cNvSpPr txBox="1"/>
          <p:nvPr/>
        </p:nvSpPr>
        <p:spPr>
          <a:xfrm>
            <a:off x="294017" y="1380717"/>
            <a:ext cx="4099704" cy="1754326"/>
          </a:xfrm>
          <a:prstGeom prst="rect">
            <a:avLst/>
          </a:prstGeom>
          <a:noFill/>
        </p:spPr>
        <p:txBody>
          <a:bodyPr wrap="square">
            <a:spAutoFit/>
          </a:bodyPr>
          <a:lstStyle/>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for</a:t>
            </a:r>
            <a:r>
              <a:rPr lang="en-US" sz="1800" b="0" dirty="0">
                <a:solidFill>
                  <a:srgbClr val="ABB2BF"/>
                </a:solidFill>
                <a:effectLst/>
                <a:latin typeface="Consolas" panose="020B0609020204030204" pitchFamily="49" charset="0"/>
              </a:rPr>
              <a:t> (</a:t>
            </a:r>
            <a:r>
              <a:rPr lang="en-US" sz="1800" b="0" dirty="0">
                <a:solidFill>
                  <a:srgbClr val="E5C07B"/>
                </a:solidFill>
                <a:effectLst/>
                <a:latin typeface="Consolas" panose="020B0609020204030204" pitchFamily="49" charset="0"/>
              </a:rPr>
              <a:t>int</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0</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&lt;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5</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if</a:t>
            </a:r>
            <a:r>
              <a:rPr lang="en-US" sz="1800" b="0" dirty="0">
                <a:solidFill>
                  <a:srgbClr val="ABB2BF"/>
                </a:solidFill>
                <a:effectLst/>
                <a:latin typeface="Consolas" panose="020B0609020204030204" pitchFamily="49" charset="0"/>
              </a:rPr>
              <a:t> (</a:t>
            </a:r>
            <a:r>
              <a:rPr lang="en-US" sz="1800" b="0" dirty="0" err="1">
                <a:solidFill>
                  <a:srgbClr val="D19A66"/>
                </a:solidFill>
                <a:effectLst/>
                <a:latin typeface="Consolas" panose="020B0609020204030204" pitchFamily="49" charset="0"/>
              </a:rPr>
              <a:t>i</a:t>
            </a:r>
            <a:r>
              <a:rPr lang="en-US" sz="1800" b="0" dirty="0">
                <a:solidFill>
                  <a:srgbClr val="ABB2BF"/>
                </a:solidFill>
                <a:effectLst/>
                <a:latin typeface="Consolas" panose="020B0609020204030204" pitchFamily="49" charset="0"/>
              </a:rPr>
              <a:t> </a:t>
            </a:r>
            <a:r>
              <a:rPr lang="en-US" sz="1800" b="0" dirty="0">
                <a:solidFill>
                  <a:srgbClr val="56B6C2"/>
                </a:solidFill>
                <a:effectLst/>
                <a:latin typeface="Consolas" panose="020B0609020204030204" pitchFamily="49" charset="0"/>
              </a:rPr>
              <a:t>==</a:t>
            </a:r>
            <a:r>
              <a:rPr lang="en-US" sz="1800" b="0" dirty="0">
                <a:solidFill>
                  <a:srgbClr val="ABB2BF"/>
                </a:solidFill>
                <a:effectLst/>
                <a:latin typeface="Consolas" panose="020B0609020204030204" pitchFamily="49" charset="0"/>
              </a:rPr>
              <a:t> </a:t>
            </a:r>
            <a:r>
              <a:rPr lang="en-US" sz="1800" b="0" dirty="0">
                <a:solidFill>
                  <a:srgbClr val="D19A66"/>
                </a:solidFill>
                <a:effectLst/>
                <a:latin typeface="Consolas" panose="020B0609020204030204" pitchFamily="49" charset="0"/>
              </a:rPr>
              <a:t>3</a:t>
            </a:r>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C678DD"/>
                </a:solidFill>
                <a:effectLst/>
                <a:latin typeface="Consolas" panose="020B0609020204030204" pitchFamily="49" charset="0"/>
              </a:rPr>
              <a:t>break</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a:p>
            <a:r>
              <a:rPr lang="en-US" sz="1800" b="0" dirty="0">
                <a:solidFill>
                  <a:srgbClr val="ABB2BF"/>
                </a:solidFill>
                <a:effectLst/>
                <a:latin typeface="Consolas" panose="020B0609020204030204" pitchFamily="49" charset="0"/>
              </a:rPr>
              <a:t>    </a:t>
            </a:r>
            <a:r>
              <a:rPr lang="en-US" sz="1800" b="0" dirty="0">
                <a:solidFill>
                  <a:srgbClr val="61AFEF"/>
                </a:solidFill>
                <a:effectLst/>
                <a:latin typeface="Consolas" panose="020B0609020204030204" pitchFamily="49" charset="0"/>
              </a:rPr>
              <a:t>print</a:t>
            </a:r>
            <a:r>
              <a:rPr lang="en-US" sz="1800" b="0" dirty="0">
                <a:solidFill>
                  <a:srgbClr val="ABB2BF"/>
                </a:solidFill>
                <a:effectLst/>
                <a:latin typeface="Consolas" panose="020B0609020204030204" pitchFamily="49" charset="0"/>
              </a:rPr>
              <a:t>(</a:t>
            </a:r>
            <a:r>
              <a:rPr lang="en-US" sz="1800" b="0" dirty="0">
                <a:solidFill>
                  <a:srgbClr val="98C379"/>
                </a:solidFill>
                <a:effectLst/>
                <a:latin typeface="Consolas" panose="020B0609020204030204" pitchFamily="49" charset="0"/>
              </a:rPr>
              <a:t>"Hello"</a:t>
            </a:r>
            <a:r>
              <a:rPr lang="en-US" sz="1800" b="0" dirty="0">
                <a:solidFill>
                  <a:srgbClr val="ABB2BF"/>
                </a:solidFill>
                <a:effectLst/>
                <a:latin typeface="Consolas" panose="020B0609020204030204" pitchFamily="49" charset="0"/>
              </a:rPr>
              <a:t>);</a:t>
            </a:r>
          </a:p>
          <a:p>
            <a:r>
              <a:rPr lang="en-US" sz="1800" b="0" dirty="0">
                <a:solidFill>
                  <a:srgbClr val="ABB2BF"/>
                </a:solidFill>
                <a:effectLst/>
                <a:latin typeface="Consolas" panose="020B0609020204030204" pitchFamily="49" charset="0"/>
              </a:rPr>
              <a:t>  }</a:t>
            </a:r>
          </a:p>
        </p:txBody>
      </p:sp>
      <p:sp>
        <p:nvSpPr>
          <p:cNvPr id="18" name="TextBox 17"/>
          <p:cNvSpPr txBox="1"/>
          <p:nvPr/>
        </p:nvSpPr>
        <p:spPr>
          <a:xfrm>
            <a:off x="4674079" y="1380717"/>
            <a:ext cx="4873924" cy="1754326"/>
          </a:xfrm>
          <a:prstGeom prst="rect">
            <a:avLst/>
          </a:prstGeom>
          <a:noFill/>
        </p:spPr>
        <p:txBody>
          <a:bodyPr wrap="square">
            <a:spAutoFit/>
          </a:bodyPr>
          <a:lstStyle/>
          <a:p>
            <a:r>
              <a:rPr lang="nn-NO"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for</a:t>
            </a:r>
            <a:r>
              <a:rPr lang="nn-NO" sz="1800" b="0" dirty="0">
                <a:solidFill>
                  <a:srgbClr val="ABB2BF"/>
                </a:solidFill>
                <a:effectLst/>
                <a:latin typeface="Consolas" panose="020B0609020204030204" pitchFamily="49" charset="0"/>
              </a:rPr>
              <a:t> (</a:t>
            </a:r>
            <a:r>
              <a:rPr lang="nn-NO" sz="1800" b="0" dirty="0">
                <a:solidFill>
                  <a:srgbClr val="E5C07B"/>
                </a:solidFill>
                <a:effectLst/>
                <a:latin typeface="Consolas" panose="020B0609020204030204" pitchFamily="49" charset="0"/>
              </a:rPr>
              <a:t>int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0</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&lt;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5</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if</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i</a:t>
            </a:r>
            <a:r>
              <a:rPr lang="nn-NO" sz="1800" b="0" dirty="0">
                <a:solidFill>
                  <a:srgbClr val="ABB2BF"/>
                </a:solidFill>
                <a:effectLst/>
                <a:latin typeface="Consolas" panose="020B0609020204030204" pitchFamily="49" charset="0"/>
              </a:rPr>
              <a:t> </a:t>
            </a:r>
            <a:r>
              <a:rPr lang="nn-NO" sz="1800" b="0" dirty="0">
                <a:solidFill>
                  <a:srgbClr val="56B6C2"/>
                </a:solidFill>
                <a:effectLst/>
                <a:latin typeface="Consolas" panose="020B0609020204030204" pitchFamily="49" charset="0"/>
              </a:rPr>
              <a:t>==</a:t>
            </a:r>
            <a:r>
              <a:rPr lang="nn-NO" sz="1800" b="0" dirty="0">
                <a:solidFill>
                  <a:srgbClr val="ABB2BF"/>
                </a:solidFill>
                <a:effectLst/>
                <a:latin typeface="Consolas" panose="020B0609020204030204" pitchFamily="49" charset="0"/>
              </a:rPr>
              <a:t> </a:t>
            </a:r>
            <a:r>
              <a:rPr lang="nn-NO" sz="1800" b="0" dirty="0">
                <a:solidFill>
                  <a:srgbClr val="D19A66"/>
                </a:solidFill>
                <a:effectLst/>
                <a:latin typeface="Consolas" panose="020B0609020204030204" pitchFamily="49" charset="0"/>
              </a:rPr>
              <a:t>3</a:t>
            </a:r>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C678DD"/>
                </a:solidFill>
                <a:effectLst/>
                <a:latin typeface="Consolas" panose="020B0609020204030204" pitchFamily="49" charset="0"/>
              </a:rPr>
              <a:t>continue</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a:p>
            <a:r>
              <a:rPr lang="nn-NO" sz="1800" b="0" dirty="0">
                <a:solidFill>
                  <a:srgbClr val="ABB2BF"/>
                </a:solidFill>
                <a:effectLst/>
                <a:latin typeface="Consolas" panose="020B0609020204030204" pitchFamily="49" charset="0"/>
              </a:rPr>
              <a:t>    </a:t>
            </a:r>
            <a:r>
              <a:rPr lang="nn-NO" sz="1800" b="0" dirty="0">
                <a:solidFill>
                  <a:srgbClr val="61AFEF"/>
                </a:solidFill>
                <a:effectLst/>
                <a:latin typeface="Consolas" panose="020B0609020204030204" pitchFamily="49" charset="0"/>
              </a:rPr>
              <a:t>print</a:t>
            </a:r>
            <a:r>
              <a:rPr lang="nn-NO" sz="1800" b="0" dirty="0">
                <a:solidFill>
                  <a:srgbClr val="ABB2BF"/>
                </a:solidFill>
                <a:effectLst/>
                <a:latin typeface="Consolas" panose="020B0609020204030204" pitchFamily="49" charset="0"/>
              </a:rPr>
              <a:t>(</a:t>
            </a:r>
            <a:r>
              <a:rPr lang="nn-NO" sz="1800" b="0" dirty="0">
                <a:solidFill>
                  <a:srgbClr val="98C379"/>
                </a:solidFill>
                <a:effectLst/>
                <a:latin typeface="Consolas" panose="020B0609020204030204" pitchFamily="49" charset="0"/>
              </a:rPr>
              <a:t>"Hello"</a:t>
            </a:r>
            <a:r>
              <a:rPr lang="nn-NO" sz="1800" b="0" dirty="0">
                <a:solidFill>
                  <a:srgbClr val="ABB2BF"/>
                </a:solidFill>
                <a:effectLst/>
                <a:latin typeface="Consolas" panose="020B0609020204030204" pitchFamily="49" charset="0"/>
              </a:rPr>
              <a:t>);</a:t>
            </a:r>
          </a:p>
          <a:p>
            <a:r>
              <a:rPr lang="nn-NO" sz="1800" b="0" dirty="0">
                <a:solidFill>
                  <a:srgbClr val="ABB2BF"/>
                </a:solidFill>
                <a:effectLst/>
                <a:latin typeface="Consolas" panose="020B0609020204030204" pitchFamily="49"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3375742" y="2442410"/>
            <a:ext cx="2392515" cy="7852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OOP</a:t>
            </a:r>
          </a:p>
        </p:txBody>
      </p:sp>
      <p:sp>
        <p:nvSpPr>
          <p:cNvPr id="1298" name="Google Shape;1298;p34"/>
          <p:cNvSpPr txBox="1">
            <a:spLocks noGrp="1"/>
          </p:cNvSpPr>
          <p:nvPr>
            <p:ph type="title" idx="2"/>
          </p:nvPr>
        </p:nvSpPr>
        <p:spPr>
          <a:xfrm>
            <a:off x="3787199" y="114491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05</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584" y="1684419"/>
            <a:ext cx="6624758" cy="1477025"/>
          </a:xfrm>
        </p:spPr>
        <p:txBody>
          <a:bodyPr>
            <a:noAutofit/>
          </a:bodyPr>
          <a:lstStyle/>
          <a:p>
            <a:pPr algn="l">
              <a:lnSpc>
                <a:spcPct val="100000"/>
              </a:lnSpc>
            </a:pPr>
            <a:r>
              <a:rPr lang="en-US" sz="1800" b="0" dirty="0"/>
              <a:t>Object-Oriented Programming (OOP) is a programming paradigm that organizes data and behavior into objects, allowing for easier code maintenance and reusability. It emphasizes concepts such as encapsulation, inheritance, and polymorphism.</a:t>
            </a:r>
          </a:p>
        </p:txBody>
      </p:sp>
      <p:sp>
        <p:nvSpPr>
          <p:cNvPr id="3" name="Title 2"/>
          <p:cNvSpPr>
            <a:spLocks noGrp="1"/>
          </p:cNvSpPr>
          <p:nvPr>
            <p:ph type="title" idx="2"/>
          </p:nvPr>
        </p:nvSpPr>
        <p:spPr>
          <a:xfrm>
            <a:off x="1153658" y="990202"/>
            <a:ext cx="6624758" cy="802504"/>
          </a:xfrm>
        </p:spPr>
        <p:txBody>
          <a:bodyPr/>
          <a:lstStyle/>
          <a:p>
            <a:pPr algn="l"/>
            <a:r>
              <a:rPr lang="en-US" sz="2000" b="1" dirty="0">
                <a:solidFill>
                  <a:schemeClr val="tx2">
                    <a:lumMod val="75000"/>
                  </a:schemeClr>
                </a:solidFill>
              </a:rPr>
              <a:t>Introduction to Object-Oriented Programming (OOP)</a:t>
            </a:r>
            <a:br>
              <a:rPr lang="en-US" sz="1600" b="1" dirty="0"/>
            </a:b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61172" y="1857738"/>
            <a:ext cx="3873869" cy="1237911"/>
          </a:xfrm>
        </p:spPr>
        <p:txBody>
          <a:bodyPr/>
          <a:lstStyle/>
          <a:p>
            <a:r>
              <a:rPr lang="en-US" dirty="0"/>
              <a:t>      Encapsulate related data and behaviors into objects, allowing for better organization and easier maintenance of code.</a:t>
            </a:r>
          </a:p>
          <a:p>
            <a:endParaRPr lang="en-US" dirty="0"/>
          </a:p>
        </p:txBody>
      </p:sp>
      <p:sp>
        <p:nvSpPr>
          <p:cNvPr id="3" name="Subtitle 2"/>
          <p:cNvSpPr>
            <a:spLocks noGrp="1"/>
          </p:cNvSpPr>
          <p:nvPr>
            <p:ph type="subTitle" idx="2"/>
          </p:nvPr>
        </p:nvSpPr>
        <p:spPr>
          <a:xfrm>
            <a:off x="1400517" y="3561238"/>
            <a:ext cx="3994961" cy="1237911"/>
          </a:xfrm>
        </p:spPr>
        <p:txBody>
          <a:bodyPr/>
          <a:lstStyle/>
          <a:p>
            <a:r>
              <a:rPr lang="en-US" dirty="0"/>
              <a:t>      Abstract complex systems into simplified models, hiding unnecessary details and providing a higher level of understanding.</a:t>
            </a:r>
          </a:p>
          <a:p>
            <a:endParaRPr lang="en-US" dirty="0"/>
          </a:p>
        </p:txBody>
      </p:sp>
      <p:sp>
        <p:nvSpPr>
          <p:cNvPr id="4" name="Subtitle 3"/>
          <p:cNvSpPr>
            <a:spLocks noGrp="1"/>
          </p:cNvSpPr>
          <p:nvPr>
            <p:ph type="subTitle" idx="3"/>
          </p:nvPr>
        </p:nvSpPr>
        <p:spPr>
          <a:xfrm>
            <a:off x="5452025" y="3578270"/>
            <a:ext cx="3465094" cy="1565230"/>
          </a:xfrm>
        </p:spPr>
        <p:txBody>
          <a:bodyPr/>
          <a:lstStyle/>
          <a:p>
            <a:r>
              <a:rPr lang="en-US" dirty="0"/>
              <a:t>      Create flexible code that can take on different forms, allowing for variation in behavior based on object types.</a:t>
            </a:r>
          </a:p>
          <a:p>
            <a:endParaRPr lang="en-US" dirty="0"/>
          </a:p>
        </p:txBody>
      </p:sp>
      <p:sp>
        <p:nvSpPr>
          <p:cNvPr id="5" name="Subtitle 4"/>
          <p:cNvSpPr>
            <a:spLocks noGrp="1"/>
          </p:cNvSpPr>
          <p:nvPr>
            <p:ph type="subTitle" idx="4"/>
          </p:nvPr>
        </p:nvSpPr>
        <p:spPr>
          <a:xfrm>
            <a:off x="5397023" y="1711291"/>
            <a:ext cx="3623223" cy="1211435"/>
          </a:xfrm>
        </p:spPr>
        <p:txBody>
          <a:bodyPr/>
          <a:lstStyle/>
          <a:p>
            <a:r>
              <a:rPr lang="en-US" dirty="0"/>
              <a:t>       Share characteristics and behaviors between classes, enabling code reuse and creating hierarchical relationships.</a:t>
            </a:r>
          </a:p>
          <a:p>
            <a:endParaRPr lang="en-US" dirty="0"/>
          </a:p>
        </p:txBody>
      </p:sp>
      <p:sp>
        <p:nvSpPr>
          <p:cNvPr id="6" name="Title 5"/>
          <p:cNvSpPr>
            <a:spLocks noGrp="1"/>
          </p:cNvSpPr>
          <p:nvPr>
            <p:ph type="title"/>
          </p:nvPr>
        </p:nvSpPr>
        <p:spPr>
          <a:xfrm>
            <a:off x="925374" y="1439747"/>
            <a:ext cx="1026900" cy="412926"/>
          </a:xfrm>
        </p:spPr>
        <p:txBody>
          <a:bodyPr/>
          <a:lstStyle/>
          <a:p>
            <a:r>
              <a:rPr lang="ar-EG" dirty="0"/>
              <a:t>  1</a:t>
            </a:r>
            <a:endParaRPr lang="en-US" dirty="0"/>
          </a:p>
        </p:txBody>
      </p:sp>
      <p:sp>
        <p:nvSpPr>
          <p:cNvPr id="7" name="Title 6"/>
          <p:cNvSpPr>
            <a:spLocks noGrp="1"/>
          </p:cNvSpPr>
          <p:nvPr>
            <p:ph type="title" idx="5"/>
          </p:nvPr>
        </p:nvSpPr>
        <p:spPr/>
        <p:txBody>
          <a:bodyPr/>
          <a:lstStyle/>
          <a:p>
            <a:r>
              <a:rPr lang="en-US" dirty="0"/>
              <a:t>4</a:t>
            </a:r>
          </a:p>
        </p:txBody>
      </p:sp>
      <p:sp>
        <p:nvSpPr>
          <p:cNvPr id="8" name="Title 7"/>
          <p:cNvSpPr>
            <a:spLocks noGrp="1"/>
          </p:cNvSpPr>
          <p:nvPr>
            <p:ph type="title" idx="6"/>
          </p:nvPr>
        </p:nvSpPr>
        <p:spPr>
          <a:xfrm>
            <a:off x="1045572" y="3209466"/>
            <a:ext cx="631200" cy="447600"/>
          </a:xfrm>
        </p:spPr>
        <p:txBody>
          <a:bodyPr/>
          <a:lstStyle/>
          <a:p>
            <a:r>
              <a:rPr lang="en-US" dirty="0"/>
              <a:t>3  </a:t>
            </a:r>
          </a:p>
        </p:txBody>
      </p:sp>
      <p:sp>
        <p:nvSpPr>
          <p:cNvPr id="9" name="Title 8"/>
          <p:cNvSpPr>
            <a:spLocks noGrp="1"/>
          </p:cNvSpPr>
          <p:nvPr>
            <p:ph type="title" idx="7"/>
          </p:nvPr>
        </p:nvSpPr>
        <p:spPr/>
        <p:txBody>
          <a:bodyPr/>
          <a:lstStyle/>
          <a:p>
            <a:r>
              <a:rPr lang="en-US" dirty="0"/>
              <a:t>2</a:t>
            </a:r>
          </a:p>
        </p:txBody>
      </p:sp>
      <p:sp>
        <p:nvSpPr>
          <p:cNvPr id="10" name="Subtitle 9"/>
          <p:cNvSpPr>
            <a:spLocks noGrp="1"/>
          </p:cNvSpPr>
          <p:nvPr>
            <p:ph type="subTitle" idx="8"/>
          </p:nvPr>
        </p:nvSpPr>
        <p:spPr>
          <a:xfrm>
            <a:off x="1905865" y="1435458"/>
            <a:ext cx="2309700" cy="815700"/>
          </a:xfrm>
        </p:spPr>
        <p:txBody>
          <a:bodyPr/>
          <a:lstStyle/>
          <a:p>
            <a:r>
              <a:rPr lang="en-US" b="1" dirty="0">
                <a:solidFill>
                  <a:schemeClr val="accent2">
                    <a:lumMod val="90000"/>
                  </a:schemeClr>
                </a:solidFill>
              </a:rPr>
              <a:t>Encapsulation</a:t>
            </a:r>
          </a:p>
          <a:p>
            <a:endParaRPr lang="en-US" dirty="0"/>
          </a:p>
        </p:txBody>
      </p:sp>
      <p:sp>
        <p:nvSpPr>
          <p:cNvPr id="11" name="Subtitle 10"/>
          <p:cNvSpPr>
            <a:spLocks noGrp="1"/>
          </p:cNvSpPr>
          <p:nvPr>
            <p:ph type="subTitle" idx="9"/>
          </p:nvPr>
        </p:nvSpPr>
        <p:spPr/>
        <p:txBody>
          <a:bodyPr/>
          <a:lstStyle/>
          <a:p>
            <a:r>
              <a:rPr lang="en-US" b="1" dirty="0">
                <a:solidFill>
                  <a:schemeClr val="accent2">
                    <a:lumMod val="90000"/>
                  </a:schemeClr>
                </a:solidFill>
              </a:rPr>
              <a:t>Abstraction</a:t>
            </a:r>
          </a:p>
          <a:p>
            <a:endParaRPr lang="en-US" dirty="0"/>
          </a:p>
        </p:txBody>
      </p:sp>
      <p:sp>
        <p:nvSpPr>
          <p:cNvPr id="12" name="Subtitle 11"/>
          <p:cNvSpPr>
            <a:spLocks noGrp="1"/>
          </p:cNvSpPr>
          <p:nvPr>
            <p:ph type="subTitle" idx="13"/>
          </p:nvPr>
        </p:nvSpPr>
        <p:spPr/>
        <p:txBody>
          <a:bodyPr/>
          <a:lstStyle/>
          <a:p>
            <a:r>
              <a:rPr lang="en-US" b="1" dirty="0">
                <a:solidFill>
                  <a:schemeClr val="accent2">
                    <a:lumMod val="90000"/>
                  </a:schemeClr>
                </a:solidFill>
              </a:rPr>
              <a:t>Polymorphism</a:t>
            </a:r>
          </a:p>
          <a:p>
            <a:r>
              <a:rPr lang="en-US" dirty="0"/>
              <a:t>   </a:t>
            </a:r>
          </a:p>
        </p:txBody>
      </p:sp>
      <p:sp>
        <p:nvSpPr>
          <p:cNvPr id="13" name="Subtitle 12"/>
          <p:cNvSpPr>
            <a:spLocks noGrp="1"/>
          </p:cNvSpPr>
          <p:nvPr>
            <p:ph type="subTitle" idx="14"/>
          </p:nvPr>
        </p:nvSpPr>
        <p:spPr/>
        <p:txBody>
          <a:bodyPr/>
          <a:lstStyle/>
          <a:p>
            <a:r>
              <a:rPr lang="en-US" b="1" dirty="0">
                <a:solidFill>
                  <a:schemeClr val="accent2">
                    <a:lumMod val="90000"/>
                  </a:schemeClr>
                </a:solidFill>
              </a:rPr>
              <a:t>Inheritance</a:t>
            </a:r>
          </a:p>
          <a:p>
            <a:endParaRPr lang="en-US" dirty="0"/>
          </a:p>
        </p:txBody>
      </p:sp>
      <p:sp>
        <p:nvSpPr>
          <p:cNvPr id="14" name="Title 13"/>
          <p:cNvSpPr>
            <a:spLocks noGrp="1"/>
          </p:cNvSpPr>
          <p:nvPr>
            <p:ph type="title" idx="15"/>
          </p:nvPr>
        </p:nvSpPr>
        <p:spPr>
          <a:xfrm>
            <a:off x="1285240" y="833120"/>
            <a:ext cx="5071745" cy="305435"/>
          </a:xfrm>
        </p:spPr>
        <p:txBody>
          <a:bodyPr/>
          <a:lstStyle/>
          <a:p>
            <a:r>
              <a:rPr lang="en-US" b="1" dirty="0">
                <a:solidFill>
                  <a:schemeClr val="accent2">
                    <a:lumMod val="90000"/>
                  </a:schemeClr>
                </a:solidFill>
              </a:rPr>
              <a:t>OOP Principles</a:t>
            </a:r>
            <a:br>
              <a:rPr lang="en-US" b="1" dirty="0">
                <a:solidFill>
                  <a:schemeClr val="accent2">
                    <a:lumMod val="90000"/>
                  </a:schemeClr>
                </a:solidFill>
              </a:rPr>
            </a:br>
            <a:endParaRPr lang="en-US" dirty="0">
              <a:solidFill>
                <a:schemeClr val="accent2">
                  <a:lumMod val="9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down)">
                                      <p:cBhvr>
                                        <p:cTn id="24" dur="580">
                                          <p:stCondLst>
                                            <p:cond delay="0"/>
                                          </p:stCondLst>
                                        </p:cTn>
                                        <p:tgtEl>
                                          <p:spTgt spid="5">
                                            <p:txEl>
                                              <p:pRg st="0" end="0"/>
                                            </p:txEl>
                                          </p:spTgt>
                                        </p:tgtEl>
                                      </p:cBhvr>
                                    </p:animEffect>
                                    <p:anim calcmode="lin" valueType="num">
                                      <p:cBhvr>
                                        <p:cTn id="2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xEl>
                                              <p:pRg st="0" end="0"/>
                                            </p:txEl>
                                          </p:spTgt>
                                        </p:tgtEl>
                                      </p:cBhvr>
                                      <p:to x="100000" y="60000"/>
                                    </p:animScale>
                                    <p:animScale>
                                      <p:cBhvr>
                                        <p:cTn id="31" dur="166" decel="50000">
                                          <p:stCondLst>
                                            <p:cond delay="676"/>
                                          </p:stCondLst>
                                        </p:cTn>
                                        <p:tgtEl>
                                          <p:spTgt spid="5">
                                            <p:txEl>
                                              <p:pRg st="0" end="0"/>
                                            </p:txEl>
                                          </p:spTgt>
                                        </p:tgtEl>
                                      </p:cBhvr>
                                      <p:to x="100000" y="100000"/>
                                    </p:animScale>
                                    <p:animScale>
                                      <p:cBhvr>
                                        <p:cTn id="32" dur="26">
                                          <p:stCondLst>
                                            <p:cond delay="1312"/>
                                          </p:stCondLst>
                                        </p:cTn>
                                        <p:tgtEl>
                                          <p:spTgt spid="5">
                                            <p:txEl>
                                              <p:pRg st="0" end="0"/>
                                            </p:txEl>
                                          </p:spTgt>
                                        </p:tgtEl>
                                      </p:cBhvr>
                                      <p:to x="100000" y="80000"/>
                                    </p:animScale>
                                    <p:animScale>
                                      <p:cBhvr>
                                        <p:cTn id="33" dur="166" decel="50000">
                                          <p:stCondLst>
                                            <p:cond delay="1338"/>
                                          </p:stCondLst>
                                        </p:cTn>
                                        <p:tgtEl>
                                          <p:spTgt spid="5">
                                            <p:txEl>
                                              <p:pRg st="0" end="0"/>
                                            </p:txEl>
                                          </p:spTgt>
                                        </p:tgtEl>
                                      </p:cBhvr>
                                      <p:to x="100000" y="100000"/>
                                    </p:animScale>
                                    <p:animScale>
                                      <p:cBhvr>
                                        <p:cTn id="34" dur="26">
                                          <p:stCondLst>
                                            <p:cond delay="1642"/>
                                          </p:stCondLst>
                                        </p:cTn>
                                        <p:tgtEl>
                                          <p:spTgt spid="5">
                                            <p:txEl>
                                              <p:pRg st="0" end="0"/>
                                            </p:txEl>
                                          </p:spTgt>
                                        </p:tgtEl>
                                      </p:cBhvr>
                                      <p:to x="100000" y="90000"/>
                                    </p:animScale>
                                    <p:animScale>
                                      <p:cBhvr>
                                        <p:cTn id="35" dur="166" decel="50000">
                                          <p:stCondLst>
                                            <p:cond delay="1668"/>
                                          </p:stCondLst>
                                        </p:cTn>
                                        <p:tgtEl>
                                          <p:spTgt spid="5">
                                            <p:txEl>
                                              <p:pRg st="0" end="0"/>
                                            </p:txEl>
                                          </p:spTgt>
                                        </p:tgtEl>
                                      </p:cBhvr>
                                      <p:to x="100000" y="100000"/>
                                    </p:animScale>
                                    <p:animScale>
                                      <p:cBhvr>
                                        <p:cTn id="36" dur="26">
                                          <p:stCondLst>
                                            <p:cond delay="1808"/>
                                          </p:stCondLst>
                                        </p:cTn>
                                        <p:tgtEl>
                                          <p:spTgt spid="5">
                                            <p:txEl>
                                              <p:pRg st="0" end="0"/>
                                            </p:txEl>
                                          </p:spTgt>
                                        </p:tgtEl>
                                      </p:cBhvr>
                                      <p:to x="100000" y="95000"/>
                                    </p:animScale>
                                    <p:animScale>
                                      <p:cBhvr>
                                        <p:cTn id="37" dur="166" decel="50000">
                                          <p:stCondLst>
                                            <p:cond delay="1834"/>
                                          </p:stCondLst>
                                        </p:cTn>
                                        <p:tgtEl>
                                          <p:spTgt spid="5">
                                            <p:txEl>
                                              <p:pRg st="0" end="0"/>
                                            </p:txEl>
                                          </p:spTgt>
                                        </p:tgtEl>
                                      </p:cBhvr>
                                      <p:to x="100000" y="100000"/>
                                    </p:animScale>
                                  </p:childTnLst>
                                </p:cTn>
                              </p:par>
                              <p:par>
                                <p:cTn id="38" presetID="26"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80">
                                          <p:stCondLst>
                                            <p:cond delay="0"/>
                                          </p:stCondLst>
                                        </p:cTn>
                                        <p:tgtEl>
                                          <p:spTgt spid="9"/>
                                        </p:tgtEl>
                                      </p:cBhvr>
                                    </p:animEffect>
                                    <p:anim calcmode="lin" valueType="num">
                                      <p:cBhvr>
                                        <p:cTn id="4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6" dur="26">
                                          <p:stCondLst>
                                            <p:cond delay="650"/>
                                          </p:stCondLst>
                                        </p:cTn>
                                        <p:tgtEl>
                                          <p:spTgt spid="9"/>
                                        </p:tgtEl>
                                      </p:cBhvr>
                                      <p:to x="100000" y="60000"/>
                                    </p:animScale>
                                    <p:animScale>
                                      <p:cBhvr>
                                        <p:cTn id="47" dur="166" decel="50000">
                                          <p:stCondLst>
                                            <p:cond delay="676"/>
                                          </p:stCondLst>
                                        </p:cTn>
                                        <p:tgtEl>
                                          <p:spTgt spid="9"/>
                                        </p:tgtEl>
                                      </p:cBhvr>
                                      <p:to x="100000" y="100000"/>
                                    </p:animScale>
                                    <p:animScale>
                                      <p:cBhvr>
                                        <p:cTn id="48" dur="26">
                                          <p:stCondLst>
                                            <p:cond delay="1312"/>
                                          </p:stCondLst>
                                        </p:cTn>
                                        <p:tgtEl>
                                          <p:spTgt spid="9"/>
                                        </p:tgtEl>
                                      </p:cBhvr>
                                      <p:to x="100000" y="80000"/>
                                    </p:animScale>
                                    <p:animScale>
                                      <p:cBhvr>
                                        <p:cTn id="49" dur="166" decel="50000">
                                          <p:stCondLst>
                                            <p:cond delay="1338"/>
                                          </p:stCondLst>
                                        </p:cTn>
                                        <p:tgtEl>
                                          <p:spTgt spid="9"/>
                                        </p:tgtEl>
                                      </p:cBhvr>
                                      <p:to x="100000" y="100000"/>
                                    </p:animScale>
                                    <p:animScale>
                                      <p:cBhvr>
                                        <p:cTn id="50" dur="26">
                                          <p:stCondLst>
                                            <p:cond delay="1642"/>
                                          </p:stCondLst>
                                        </p:cTn>
                                        <p:tgtEl>
                                          <p:spTgt spid="9"/>
                                        </p:tgtEl>
                                      </p:cBhvr>
                                      <p:to x="100000" y="90000"/>
                                    </p:animScale>
                                    <p:animScale>
                                      <p:cBhvr>
                                        <p:cTn id="51" dur="166" decel="50000">
                                          <p:stCondLst>
                                            <p:cond delay="1668"/>
                                          </p:stCondLst>
                                        </p:cTn>
                                        <p:tgtEl>
                                          <p:spTgt spid="9"/>
                                        </p:tgtEl>
                                      </p:cBhvr>
                                      <p:to x="100000" y="100000"/>
                                    </p:animScale>
                                    <p:animScale>
                                      <p:cBhvr>
                                        <p:cTn id="52" dur="26">
                                          <p:stCondLst>
                                            <p:cond delay="1808"/>
                                          </p:stCondLst>
                                        </p:cTn>
                                        <p:tgtEl>
                                          <p:spTgt spid="9"/>
                                        </p:tgtEl>
                                      </p:cBhvr>
                                      <p:to x="100000" y="95000"/>
                                    </p:animScale>
                                    <p:animScale>
                                      <p:cBhvr>
                                        <p:cTn id="53" dur="166" decel="50000">
                                          <p:stCondLst>
                                            <p:cond delay="1834"/>
                                          </p:stCondLst>
                                        </p:cTn>
                                        <p:tgtEl>
                                          <p:spTgt spid="9"/>
                                        </p:tgtEl>
                                      </p:cBhvr>
                                      <p:to x="100000" y="100000"/>
                                    </p:animScale>
                                  </p:childTnLst>
                                </p:cTn>
                              </p:par>
                              <p:par>
                                <p:cTn id="54" presetID="26" presetClass="entr" presetSubtype="0" fill="hold" grpId="0"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down)">
                                      <p:cBhvr>
                                        <p:cTn id="56" dur="580">
                                          <p:stCondLst>
                                            <p:cond delay="0"/>
                                          </p:stCondLst>
                                        </p:cTn>
                                        <p:tgtEl>
                                          <p:spTgt spid="13">
                                            <p:txEl>
                                              <p:pRg st="0" end="0"/>
                                            </p:txEl>
                                          </p:spTgt>
                                        </p:tgtEl>
                                      </p:cBhvr>
                                    </p:animEffect>
                                    <p:anim calcmode="lin" valueType="num">
                                      <p:cBhvr>
                                        <p:cTn id="57"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xEl>
                                              <p:pRg st="0" end="0"/>
                                            </p:txEl>
                                          </p:spTgt>
                                        </p:tgtEl>
                                      </p:cBhvr>
                                      <p:to x="100000" y="60000"/>
                                    </p:animScale>
                                    <p:animScale>
                                      <p:cBhvr>
                                        <p:cTn id="63" dur="166" decel="50000">
                                          <p:stCondLst>
                                            <p:cond delay="676"/>
                                          </p:stCondLst>
                                        </p:cTn>
                                        <p:tgtEl>
                                          <p:spTgt spid="13">
                                            <p:txEl>
                                              <p:pRg st="0" end="0"/>
                                            </p:txEl>
                                          </p:spTgt>
                                        </p:tgtEl>
                                      </p:cBhvr>
                                      <p:to x="100000" y="100000"/>
                                    </p:animScale>
                                    <p:animScale>
                                      <p:cBhvr>
                                        <p:cTn id="64" dur="26">
                                          <p:stCondLst>
                                            <p:cond delay="1312"/>
                                          </p:stCondLst>
                                        </p:cTn>
                                        <p:tgtEl>
                                          <p:spTgt spid="13">
                                            <p:txEl>
                                              <p:pRg st="0" end="0"/>
                                            </p:txEl>
                                          </p:spTgt>
                                        </p:tgtEl>
                                      </p:cBhvr>
                                      <p:to x="100000" y="80000"/>
                                    </p:animScale>
                                    <p:animScale>
                                      <p:cBhvr>
                                        <p:cTn id="65" dur="166" decel="50000">
                                          <p:stCondLst>
                                            <p:cond delay="1338"/>
                                          </p:stCondLst>
                                        </p:cTn>
                                        <p:tgtEl>
                                          <p:spTgt spid="13">
                                            <p:txEl>
                                              <p:pRg st="0" end="0"/>
                                            </p:txEl>
                                          </p:spTgt>
                                        </p:tgtEl>
                                      </p:cBhvr>
                                      <p:to x="100000" y="100000"/>
                                    </p:animScale>
                                    <p:animScale>
                                      <p:cBhvr>
                                        <p:cTn id="66" dur="26">
                                          <p:stCondLst>
                                            <p:cond delay="1642"/>
                                          </p:stCondLst>
                                        </p:cTn>
                                        <p:tgtEl>
                                          <p:spTgt spid="13">
                                            <p:txEl>
                                              <p:pRg st="0" end="0"/>
                                            </p:txEl>
                                          </p:spTgt>
                                        </p:tgtEl>
                                      </p:cBhvr>
                                      <p:to x="100000" y="90000"/>
                                    </p:animScale>
                                    <p:animScale>
                                      <p:cBhvr>
                                        <p:cTn id="67" dur="166" decel="50000">
                                          <p:stCondLst>
                                            <p:cond delay="1668"/>
                                          </p:stCondLst>
                                        </p:cTn>
                                        <p:tgtEl>
                                          <p:spTgt spid="13">
                                            <p:txEl>
                                              <p:pRg st="0" end="0"/>
                                            </p:txEl>
                                          </p:spTgt>
                                        </p:tgtEl>
                                      </p:cBhvr>
                                      <p:to x="100000" y="100000"/>
                                    </p:animScale>
                                    <p:animScale>
                                      <p:cBhvr>
                                        <p:cTn id="68" dur="26">
                                          <p:stCondLst>
                                            <p:cond delay="1808"/>
                                          </p:stCondLst>
                                        </p:cTn>
                                        <p:tgtEl>
                                          <p:spTgt spid="13">
                                            <p:txEl>
                                              <p:pRg st="0" end="0"/>
                                            </p:txEl>
                                          </p:spTgt>
                                        </p:tgtEl>
                                      </p:cBhvr>
                                      <p:to x="100000" y="95000"/>
                                    </p:animScale>
                                    <p:animScale>
                                      <p:cBhvr>
                                        <p:cTn id="69" dur="166" decel="50000">
                                          <p:stCondLst>
                                            <p:cond delay="1834"/>
                                          </p:stCondLst>
                                        </p:cTn>
                                        <p:tgtEl>
                                          <p:spTgt spid="13">
                                            <p:txEl>
                                              <p:pRg st="0" end="0"/>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0" end="0"/>
                                            </p:txEl>
                                          </p:spTgt>
                                        </p:tgtEl>
                                        <p:attrNameLst>
                                          <p:attrName>style.visibility</p:attrName>
                                        </p:attrNameLst>
                                      </p:cBhvr>
                                      <p:to>
                                        <p:strVal val="visible"/>
                                      </p:to>
                                    </p:set>
                                    <p:animEffect transition="in" filter="fade">
                                      <p:cBhvr>
                                        <p:cTn id="74" dur="1000"/>
                                        <p:tgtEl>
                                          <p:spTgt spid="3">
                                            <p:txEl>
                                              <p:pRg st="0" end="0"/>
                                            </p:txEl>
                                          </p:spTgt>
                                        </p:tgtEl>
                                      </p:cBhvr>
                                    </p:animEffect>
                                    <p:anim calcmode="lin" valueType="num">
                                      <p:cBhvr>
                                        <p:cTn id="7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
                                            <p:txEl>
                                              <p:pRg st="0" end="0"/>
                                            </p:txEl>
                                          </p:spTgt>
                                        </p:tgtEl>
                                        <p:attrNameLst>
                                          <p:attrName>style.visibility</p:attrName>
                                        </p:attrNameLst>
                                      </p:cBhvr>
                                      <p:to>
                                        <p:strVal val="visible"/>
                                      </p:to>
                                    </p:set>
                                    <p:animEffect transition="in" filter="fade">
                                      <p:cBhvr>
                                        <p:cTn id="79" dur="1000"/>
                                        <p:tgtEl>
                                          <p:spTgt spid="11">
                                            <p:txEl>
                                              <p:pRg st="0" end="0"/>
                                            </p:txEl>
                                          </p:spTgt>
                                        </p:tgtEl>
                                      </p:cBhvr>
                                    </p:animEffect>
                                    <p:anim calcmode="lin" valueType="num">
                                      <p:cBhvr>
                                        <p:cTn id="8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0"/>
                                        <p:tgtEl>
                                          <p:spTgt spid="8"/>
                                        </p:tgtEl>
                                      </p:cBhvr>
                                    </p:animEffect>
                                    <p:anim calcmode="lin" valueType="num">
                                      <p:cBhvr>
                                        <p:cTn id="85" dur="1000" fill="hold"/>
                                        <p:tgtEl>
                                          <p:spTgt spid="8"/>
                                        </p:tgtEl>
                                        <p:attrNameLst>
                                          <p:attrName>ppt_x</p:attrName>
                                        </p:attrNameLst>
                                      </p:cBhvr>
                                      <p:tavLst>
                                        <p:tav tm="0">
                                          <p:val>
                                            <p:strVal val="#ppt_x"/>
                                          </p:val>
                                        </p:tav>
                                        <p:tav tm="100000">
                                          <p:val>
                                            <p:strVal val="#ppt_x"/>
                                          </p:val>
                                        </p:tav>
                                      </p:tavLst>
                                    </p:anim>
                                    <p:anim calcmode="lin" valueType="num">
                                      <p:cBhvr>
                                        <p:cTn id="8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down)">
                                      <p:cBhvr>
                                        <p:cTn id="91" dur="580">
                                          <p:stCondLst>
                                            <p:cond delay="0"/>
                                          </p:stCondLst>
                                        </p:cTn>
                                        <p:tgtEl>
                                          <p:spTgt spid="7"/>
                                        </p:tgtEl>
                                      </p:cBhvr>
                                    </p:animEffect>
                                    <p:anim calcmode="lin" valueType="num">
                                      <p:cBhvr>
                                        <p:cTn id="9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97" dur="26">
                                          <p:stCondLst>
                                            <p:cond delay="650"/>
                                          </p:stCondLst>
                                        </p:cTn>
                                        <p:tgtEl>
                                          <p:spTgt spid="7"/>
                                        </p:tgtEl>
                                      </p:cBhvr>
                                      <p:to x="100000" y="60000"/>
                                    </p:animScale>
                                    <p:animScale>
                                      <p:cBhvr>
                                        <p:cTn id="98" dur="166" decel="50000">
                                          <p:stCondLst>
                                            <p:cond delay="676"/>
                                          </p:stCondLst>
                                        </p:cTn>
                                        <p:tgtEl>
                                          <p:spTgt spid="7"/>
                                        </p:tgtEl>
                                      </p:cBhvr>
                                      <p:to x="100000" y="100000"/>
                                    </p:animScale>
                                    <p:animScale>
                                      <p:cBhvr>
                                        <p:cTn id="99" dur="26">
                                          <p:stCondLst>
                                            <p:cond delay="1312"/>
                                          </p:stCondLst>
                                        </p:cTn>
                                        <p:tgtEl>
                                          <p:spTgt spid="7"/>
                                        </p:tgtEl>
                                      </p:cBhvr>
                                      <p:to x="100000" y="80000"/>
                                    </p:animScale>
                                    <p:animScale>
                                      <p:cBhvr>
                                        <p:cTn id="100" dur="166" decel="50000">
                                          <p:stCondLst>
                                            <p:cond delay="1338"/>
                                          </p:stCondLst>
                                        </p:cTn>
                                        <p:tgtEl>
                                          <p:spTgt spid="7"/>
                                        </p:tgtEl>
                                      </p:cBhvr>
                                      <p:to x="100000" y="100000"/>
                                    </p:animScale>
                                    <p:animScale>
                                      <p:cBhvr>
                                        <p:cTn id="101" dur="26">
                                          <p:stCondLst>
                                            <p:cond delay="1642"/>
                                          </p:stCondLst>
                                        </p:cTn>
                                        <p:tgtEl>
                                          <p:spTgt spid="7"/>
                                        </p:tgtEl>
                                      </p:cBhvr>
                                      <p:to x="100000" y="90000"/>
                                    </p:animScale>
                                    <p:animScale>
                                      <p:cBhvr>
                                        <p:cTn id="102" dur="166" decel="50000">
                                          <p:stCondLst>
                                            <p:cond delay="1668"/>
                                          </p:stCondLst>
                                        </p:cTn>
                                        <p:tgtEl>
                                          <p:spTgt spid="7"/>
                                        </p:tgtEl>
                                      </p:cBhvr>
                                      <p:to x="100000" y="100000"/>
                                    </p:animScale>
                                    <p:animScale>
                                      <p:cBhvr>
                                        <p:cTn id="103" dur="26">
                                          <p:stCondLst>
                                            <p:cond delay="1808"/>
                                          </p:stCondLst>
                                        </p:cTn>
                                        <p:tgtEl>
                                          <p:spTgt spid="7"/>
                                        </p:tgtEl>
                                      </p:cBhvr>
                                      <p:to x="100000" y="95000"/>
                                    </p:animScale>
                                    <p:animScale>
                                      <p:cBhvr>
                                        <p:cTn id="104" dur="166" decel="50000">
                                          <p:stCondLst>
                                            <p:cond delay="1834"/>
                                          </p:stCondLst>
                                        </p:cTn>
                                        <p:tgtEl>
                                          <p:spTgt spid="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4">
                                            <p:txEl>
                                              <p:pRg st="0" end="0"/>
                                            </p:txEl>
                                          </p:spTgt>
                                        </p:tgtEl>
                                        <p:attrNameLst>
                                          <p:attrName>style.visibility</p:attrName>
                                        </p:attrNameLst>
                                      </p:cBhvr>
                                      <p:to>
                                        <p:strVal val="visible"/>
                                      </p:to>
                                    </p:set>
                                    <p:animEffect transition="in" filter="wipe(down)">
                                      <p:cBhvr>
                                        <p:cTn id="107" dur="580">
                                          <p:stCondLst>
                                            <p:cond delay="0"/>
                                          </p:stCondLst>
                                        </p:cTn>
                                        <p:tgtEl>
                                          <p:spTgt spid="4">
                                            <p:txEl>
                                              <p:pRg st="0" end="0"/>
                                            </p:txEl>
                                          </p:spTgt>
                                        </p:tgtEl>
                                      </p:cBhvr>
                                    </p:animEffect>
                                    <p:anim calcmode="lin" valueType="num">
                                      <p:cBhvr>
                                        <p:cTn id="10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4">
                                            <p:txEl>
                                              <p:pRg st="0" end="0"/>
                                            </p:txEl>
                                          </p:spTgt>
                                        </p:tgtEl>
                                      </p:cBhvr>
                                      <p:to x="100000" y="60000"/>
                                    </p:animScale>
                                    <p:animScale>
                                      <p:cBhvr>
                                        <p:cTn id="114" dur="166" decel="50000">
                                          <p:stCondLst>
                                            <p:cond delay="676"/>
                                          </p:stCondLst>
                                        </p:cTn>
                                        <p:tgtEl>
                                          <p:spTgt spid="4">
                                            <p:txEl>
                                              <p:pRg st="0" end="0"/>
                                            </p:txEl>
                                          </p:spTgt>
                                        </p:tgtEl>
                                      </p:cBhvr>
                                      <p:to x="100000" y="100000"/>
                                    </p:animScale>
                                    <p:animScale>
                                      <p:cBhvr>
                                        <p:cTn id="115" dur="26">
                                          <p:stCondLst>
                                            <p:cond delay="1312"/>
                                          </p:stCondLst>
                                        </p:cTn>
                                        <p:tgtEl>
                                          <p:spTgt spid="4">
                                            <p:txEl>
                                              <p:pRg st="0" end="0"/>
                                            </p:txEl>
                                          </p:spTgt>
                                        </p:tgtEl>
                                      </p:cBhvr>
                                      <p:to x="100000" y="80000"/>
                                    </p:animScale>
                                    <p:animScale>
                                      <p:cBhvr>
                                        <p:cTn id="116" dur="166" decel="50000">
                                          <p:stCondLst>
                                            <p:cond delay="1338"/>
                                          </p:stCondLst>
                                        </p:cTn>
                                        <p:tgtEl>
                                          <p:spTgt spid="4">
                                            <p:txEl>
                                              <p:pRg st="0" end="0"/>
                                            </p:txEl>
                                          </p:spTgt>
                                        </p:tgtEl>
                                      </p:cBhvr>
                                      <p:to x="100000" y="100000"/>
                                    </p:animScale>
                                    <p:animScale>
                                      <p:cBhvr>
                                        <p:cTn id="117" dur="26">
                                          <p:stCondLst>
                                            <p:cond delay="1642"/>
                                          </p:stCondLst>
                                        </p:cTn>
                                        <p:tgtEl>
                                          <p:spTgt spid="4">
                                            <p:txEl>
                                              <p:pRg st="0" end="0"/>
                                            </p:txEl>
                                          </p:spTgt>
                                        </p:tgtEl>
                                      </p:cBhvr>
                                      <p:to x="100000" y="90000"/>
                                    </p:animScale>
                                    <p:animScale>
                                      <p:cBhvr>
                                        <p:cTn id="118" dur="166" decel="50000">
                                          <p:stCondLst>
                                            <p:cond delay="1668"/>
                                          </p:stCondLst>
                                        </p:cTn>
                                        <p:tgtEl>
                                          <p:spTgt spid="4">
                                            <p:txEl>
                                              <p:pRg st="0" end="0"/>
                                            </p:txEl>
                                          </p:spTgt>
                                        </p:tgtEl>
                                      </p:cBhvr>
                                      <p:to x="100000" y="100000"/>
                                    </p:animScale>
                                    <p:animScale>
                                      <p:cBhvr>
                                        <p:cTn id="119" dur="26">
                                          <p:stCondLst>
                                            <p:cond delay="1808"/>
                                          </p:stCondLst>
                                        </p:cTn>
                                        <p:tgtEl>
                                          <p:spTgt spid="4">
                                            <p:txEl>
                                              <p:pRg st="0" end="0"/>
                                            </p:txEl>
                                          </p:spTgt>
                                        </p:tgtEl>
                                      </p:cBhvr>
                                      <p:to x="100000" y="95000"/>
                                    </p:animScale>
                                    <p:animScale>
                                      <p:cBhvr>
                                        <p:cTn id="120" dur="166" decel="50000">
                                          <p:stCondLst>
                                            <p:cond delay="1834"/>
                                          </p:stCondLst>
                                        </p:cTn>
                                        <p:tgtEl>
                                          <p:spTgt spid="4">
                                            <p:txEl>
                                              <p:pRg st="0" end="0"/>
                                            </p:txEl>
                                          </p:spTgt>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2">
                                            <p:txEl>
                                              <p:pRg st="0" end="0"/>
                                            </p:txEl>
                                          </p:spTgt>
                                        </p:tgtEl>
                                        <p:attrNameLst>
                                          <p:attrName>style.visibility</p:attrName>
                                        </p:attrNameLst>
                                      </p:cBhvr>
                                      <p:to>
                                        <p:strVal val="visible"/>
                                      </p:to>
                                    </p:set>
                                    <p:animEffect transition="in" filter="wipe(down)">
                                      <p:cBhvr>
                                        <p:cTn id="123" dur="580">
                                          <p:stCondLst>
                                            <p:cond delay="0"/>
                                          </p:stCondLst>
                                        </p:cTn>
                                        <p:tgtEl>
                                          <p:spTgt spid="12">
                                            <p:txEl>
                                              <p:pRg st="0" end="0"/>
                                            </p:txEl>
                                          </p:spTgt>
                                        </p:tgtEl>
                                      </p:cBhvr>
                                    </p:animEffect>
                                    <p:anim calcmode="lin" valueType="num">
                                      <p:cBhvr>
                                        <p:cTn id="124"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12">
                                            <p:txEl>
                                              <p:pRg st="0" end="0"/>
                                            </p:txEl>
                                          </p:spTgt>
                                        </p:tgtEl>
                                      </p:cBhvr>
                                      <p:to x="100000" y="60000"/>
                                    </p:animScale>
                                    <p:animScale>
                                      <p:cBhvr>
                                        <p:cTn id="130" dur="166" decel="50000">
                                          <p:stCondLst>
                                            <p:cond delay="676"/>
                                          </p:stCondLst>
                                        </p:cTn>
                                        <p:tgtEl>
                                          <p:spTgt spid="12">
                                            <p:txEl>
                                              <p:pRg st="0" end="0"/>
                                            </p:txEl>
                                          </p:spTgt>
                                        </p:tgtEl>
                                      </p:cBhvr>
                                      <p:to x="100000" y="100000"/>
                                    </p:animScale>
                                    <p:animScale>
                                      <p:cBhvr>
                                        <p:cTn id="131" dur="26">
                                          <p:stCondLst>
                                            <p:cond delay="1312"/>
                                          </p:stCondLst>
                                        </p:cTn>
                                        <p:tgtEl>
                                          <p:spTgt spid="12">
                                            <p:txEl>
                                              <p:pRg st="0" end="0"/>
                                            </p:txEl>
                                          </p:spTgt>
                                        </p:tgtEl>
                                      </p:cBhvr>
                                      <p:to x="100000" y="80000"/>
                                    </p:animScale>
                                    <p:animScale>
                                      <p:cBhvr>
                                        <p:cTn id="132" dur="166" decel="50000">
                                          <p:stCondLst>
                                            <p:cond delay="1338"/>
                                          </p:stCondLst>
                                        </p:cTn>
                                        <p:tgtEl>
                                          <p:spTgt spid="12">
                                            <p:txEl>
                                              <p:pRg st="0" end="0"/>
                                            </p:txEl>
                                          </p:spTgt>
                                        </p:tgtEl>
                                      </p:cBhvr>
                                      <p:to x="100000" y="100000"/>
                                    </p:animScale>
                                    <p:animScale>
                                      <p:cBhvr>
                                        <p:cTn id="133" dur="26">
                                          <p:stCondLst>
                                            <p:cond delay="1642"/>
                                          </p:stCondLst>
                                        </p:cTn>
                                        <p:tgtEl>
                                          <p:spTgt spid="12">
                                            <p:txEl>
                                              <p:pRg st="0" end="0"/>
                                            </p:txEl>
                                          </p:spTgt>
                                        </p:tgtEl>
                                      </p:cBhvr>
                                      <p:to x="100000" y="90000"/>
                                    </p:animScale>
                                    <p:animScale>
                                      <p:cBhvr>
                                        <p:cTn id="134" dur="166" decel="50000">
                                          <p:stCondLst>
                                            <p:cond delay="1668"/>
                                          </p:stCondLst>
                                        </p:cTn>
                                        <p:tgtEl>
                                          <p:spTgt spid="12">
                                            <p:txEl>
                                              <p:pRg st="0" end="0"/>
                                            </p:txEl>
                                          </p:spTgt>
                                        </p:tgtEl>
                                      </p:cBhvr>
                                      <p:to x="100000" y="100000"/>
                                    </p:animScale>
                                    <p:animScale>
                                      <p:cBhvr>
                                        <p:cTn id="135" dur="26">
                                          <p:stCondLst>
                                            <p:cond delay="1808"/>
                                          </p:stCondLst>
                                        </p:cTn>
                                        <p:tgtEl>
                                          <p:spTgt spid="12">
                                            <p:txEl>
                                              <p:pRg st="0" end="0"/>
                                            </p:txEl>
                                          </p:spTgt>
                                        </p:tgtEl>
                                      </p:cBhvr>
                                      <p:to x="100000" y="95000"/>
                                    </p:animScale>
                                    <p:animScale>
                                      <p:cBhvr>
                                        <p:cTn id="136" dur="166" decel="50000">
                                          <p:stCondLst>
                                            <p:cond delay="1834"/>
                                          </p:stCondLst>
                                        </p:cTn>
                                        <p:tgtEl>
                                          <p:spTgt spid="1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p:bldP spid="8" grpId="0"/>
      <p:bldP spid="9" grpId="0"/>
      <p:bldP spid="10" grpId="0" build="p"/>
      <p:bldP spid="11" grpId="0" build="p"/>
      <p:bldP spid="12" grpId="0" uiExpand="1" build="p"/>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t>Native vs Flutter </a:t>
            </a:r>
          </a:p>
        </p:txBody>
      </p:sp>
      <p:sp>
        <p:nvSpPr>
          <p:cNvPr id="6" name="Text Box 5"/>
          <p:cNvSpPr txBox="1"/>
          <p:nvPr/>
        </p:nvSpPr>
        <p:spPr>
          <a:xfrm>
            <a:off x="-323850" y="1680210"/>
            <a:ext cx="3048000" cy="1783715"/>
          </a:xfrm>
          <a:prstGeom prst="rect">
            <a:avLst/>
          </a:prstGeom>
          <a:noFill/>
        </p:spPr>
        <p:txBody>
          <a:bodyPr wrap="square" rtlCol="0">
            <a:spAutoFit/>
          </a:bodyPr>
          <a:lstStyle/>
          <a:p>
            <a:pPr algn="ctr"/>
            <a:r>
              <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rPr>
              <a:t>P</a:t>
            </a:r>
            <a:r>
              <a:rPr lang="en-GB" sz="2200" b="1" dirty="0">
                <a:solidFill>
                  <a:schemeClr val="dk1"/>
                </a:solidFill>
                <a:latin typeface="Fira Sans" panose="020B0503050000020004" pitchFamily="34" charset="0"/>
                <a:ea typeface="Fira Sans" panose="020B0503050000020004" pitchFamily="34" charset="0"/>
                <a:cs typeface="Aref Ruqaa" panose="02000503000000000000"/>
              </a:rPr>
              <a:t>erformance</a:t>
            </a:r>
          </a:p>
          <a:p>
            <a:pPr algn="ctr"/>
            <a:endParaRPr lang="en-GB" sz="2200" b="1" dirty="0">
              <a:solidFill>
                <a:schemeClr val="dk1"/>
              </a:solidFill>
              <a:latin typeface="Fira Sans" panose="020B0503050000020004" pitchFamily="34" charset="0"/>
              <a:ea typeface="Fira Sans" panose="020B0503050000020004" pitchFamily="34" charset="0"/>
              <a:cs typeface="Aref Ruqaa" panose="02000503000000000000"/>
            </a:endParaRPr>
          </a:p>
          <a:p>
            <a:pPr algn="ctr"/>
            <a:r>
              <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rPr>
              <a:t>Size </a:t>
            </a:r>
          </a:p>
          <a:p>
            <a:pPr algn="ctr"/>
            <a:endParaRPr lang="en-US" altLang="en-GB" sz="2200" b="1" dirty="0">
              <a:solidFill>
                <a:schemeClr val="dk1"/>
              </a:solidFill>
              <a:latin typeface="Fira Sans" panose="020B0503050000020004" pitchFamily="34" charset="0"/>
              <a:ea typeface="Fira Sans" panose="020B0503050000020004" pitchFamily="34" charset="0"/>
              <a:cs typeface="Aref Ruqaa" panose="02000503000000000000"/>
            </a:endParaRPr>
          </a:p>
          <a:p>
            <a:pPr algn="ctr"/>
            <a:r>
              <a:rPr lang="en-US" altLang="en-US" sz="2200" b="1" dirty="0">
                <a:solidFill>
                  <a:schemeClr val="dk1"/>
                </a:solidFill>
                <a:latin typeface="Fira Sans" panose="020B0503050000020004" pitchFamily="34" charset="0"/>
                <a:ea typeface="Fira Sans" panose="020B0503050000020004" pitchFamily="34" charset="0"/>
                <a:cs typeface="Aref Ruqaa" panose="02000503000000000000"/>
              </a:rPr>
              <a:t>Resources</a:t>
            </a:r>
          </a:p>
        </p:txBody>
      </p:sp>
      <p:sp>
        <p:nvSpPr>
          <p:cNvPr id="8" name="Text Box 7"/>
          <p:cNvSpPr txBox="1"/>
          <p:nvPr/>
        </p:nvSpPr>
        <p:spPr>
          <a:xfrm>
            <a:off x="2724150" y="1019810"/>
            <a:ext cx="1943100" cy="521970"/>
          </a:xfrm>
          <a:prstGeom prst="rect">
            <a:avLst/>
          </a:prstGeom>
          <a:noFill/>
        </p:spPr>
        <p:txBody>
          <a:bodyPr wrap="square" rtlCol="0">
            <a:spAutoFit/>
          </a:bodyPr>
          <a:lstStyle/>
          <a:p>
            <a:r>
              <a:rPr lang="en-GB" sz="2800" b="1" dirty="0">
                <a:solidFill>
                  <a:schemeClr val="lt2"/>
                </a:solidFill>
                <a:latin typeface="Fira Sans" panose="020B0503050000020004" pitchFamily="34" charset="0"/>
                <a:ea typeface="Aref Ruqaa" panose="02000503000000000000"/>
                <a:cs typeface="Aref Ruqaa" panose="02000503000000000000"/>
                <a:sym typeface="+mn-ea"/>
              </a:rPr>
              <a:t>Native </a:t>
            </a:r>
          </a:p>
        </p:txBody>
      </p:sp>
      <p:sp>
        <p:nvSpPr>
          <p:cNvPr id="9" name="Text Box 8"/>
          <p:cNvSpPr txBox="1"/>
          <p:nvPr/>
        </p:nvSpPr>
        <p:spPr>
          <a:xfrm>
            <a:off x="5012055" y="1019810"/>
            <a:ext cx="3048000" cy="521970"/>
          </a:xfrm>
          <a:prstGeom prst="rect">
            <a:avLst/>
          </a:prstGeom>
          <a:noFill/>
        </p:spPr>
        <p:txBody>
          <a:bodyPr wrap="square" rtlCol="0">
            <a:spAutoFit/>
          </a:bodyPr>
          <a:lstStyle/>
          <a:p>
            <a:pPr algn="ctr"/>
            <a:r>
              <a:rPr lang="en-US" altLang="en-GB" sz="2800" b="1" dirty="0">
                <a:solidFill>
                  <a:schemeClr val="lt2"/>
                </a:solidFill>
                <a:latin typeface="Fira Sans" panose="020B0503050000020004" pitchFamily="34" charset="0"/>
                <a:ea typeface="Aref Ruqaa" panose="02000503000000000000"/>
                <a:cs typeface="Aref Ruqaa" panose="02000503000000000000"/>
                <a:sym typeface="+mn-ea"/>
              </a:rPr>
              <a:t>Flutter</a:t>
            </a:r>
          </a:p>
        </p:txBody>
      </p:sp>
      <p:cxnSp>
        <p:nvCxnSpPr>
          <p:cNvPr id="10" name="Straight Connector 9"/>
          <p:cNvCxnSpPr/>
          <p:nvPr/>
        </p:nvCxnSpPr>
        <p:spPr>
          <a:xfrm flipH="1">
            <a:off x="4888230" y="1090295"/>
            <a:ext cx="8255" cy="3376930"/>
          </a:xfrm>
          <a:prstGeom prst="line">
            <a:avLst/>
          </a:prstGeom>
          <a:ln>
            <a:solidFill>
              <a:schemeClr val="tx2"/>
            </a:solidFill>
          </a:ln>
        </p:spPr>
        <p:style>
          <a:lnRef idx="2">
            <a:schemeClr val="accent1"/>
          </a:lnRef>
          <a:fillRef idx="0">
            <a:srgbClr val="FFFFFF"/>
          </a:fillRef>
          <a:effectRef idx="0">
            <a:srgbClr val="FFFFFF"/>
          </a:effectRef>
          <a:fontRef idx="minor">
            <a:schemeClr val="tx1"/>
          </a:fontRef>
        </p:style>
      </p:cxnSp>
      <p:pic>
        <p:nvPicPr>
          <p:cNvPr id="11" name="Picture 10" descr="check"/>
          <p:cNvPicPr>
            <a:picLocks noChangeAspect="1"/>
          </p:cNvPicPr>
          <p:nvPr/>
        </p:nvPicPr>
        <p:blipFill>
          <a:blip r:embed="rId3"/>
          <a:stretch>
            <a:fillRect/>
          </a:stretch>
        </p:blipFill>
        <p:spPr>
          <a:xfrm>
            <a:off x="3032760" y="1609090"/>
            <a:ext cx="545465" cy="545465"/>
          </a:xfrm>
          <a:prstGeom prst="rect">
            <a:avLst/>
          </a:prstGeom>
        </p:spPr>
      </p:pic>
      <p:pic>
        <p:nvPicPr>
          <p:cNvPr id="12" name="Picture 11" descr="check"/>
          <p:cNvPicPr>
            <a:picLocks noChangeAspect="1"/>
          </p:cNvPicPr>
          <p:nvPr/>
        </p:nvPicPr>
        <p:blipFill>
          <a:blip r:embed="rId3"/>
          <a:stretch>
            <a:fillRect/>
          </a:stretch>
        </p:blipFill>
        <p:spPr>
          <a:xfrm>
            <a:off x="3032760" y="2221865"/>
            <a:ext cx="545465" cy="545465"/>
          </a:xfrm>
          <a:prstGeom prst="rect">
            <a:avLst/>
          </a:prstGeom>
        </p:spPr>
      </p:pic>
      <p:pic>
        <p:nvPicPr>
          <p:cNvPr id="13" name="Picture 12" descr="check"/>
          <p:cNvPicPr>
            <a:picLocks noChangeAspect="1"/>
          </p:cNvPicPr>
          <p:nvPr/>
        </p:nvPicPr>
        <p:blipFill>
          <a:blip r:embed="rId3"/>
          <a:stretch>
            <a:fillRect/>
          </a:stretch>
        </p:blipFill>
        <p:spPr>
          <a:xfrm>
            <a:off x="3032760" y="2918460"/>
            <a:ext cx="545465" cy="545465"/>
          </a:xfrm>
          <a:prstGeom prst="rect">
            <a:avLst/>
          </a:prstGeom>
        </p:spPr>
      </p:pic>
      <p:sp>
        <p:nvSpPr>
          <p:cNvPr id="18" name="Text Box 17"/>
          <p:cNvSpPr txBox="1"/>
          <p:nvPr/>
        </p:nvSpPr>
        <p:spPr>
          <a:xfrm>
            <a:off x="473075" y="3615055"/>
            <a:ext cx="3048000" cy="429895"/>
          </a:xfrm>
          <a:prstGeom prst="rect">
            <a:avLst/>
          </a:prstGeom>
          <a:noFill/>
        </p:spPr>
        <p:txBody>
          <a:bodyPr wrap="square" rtlCol="0">
            <a:spAutoFit/>
          </a:bodyPr>
          <a:lstStyle/>
          <a:p>
            <a:r>
              <a:rPr lang="en-US" altLang="en-US" sz="2200" b="1" dirty="0">
                <a:solidFill>
                  <a:schemeClr val="dk1"/>
                </a:solidFill>
                <a:latin typeface="Fira Sans" panose="020B0503050000020004" pitchFamily="34" charset="0"/>
                <a:ea typeface="Fira Sans" panose="020B0503050000020004" pitchFamily="34" charset="0"/>
                <a:cs typeface="Aref Ruqaa" panose="02000503000000000000"/>
              </a:rPr>
              <a:t>multi platform</a:t>
            </a:r>
          </a:p>
        </p:txBody>
      </p:sp>
      <p:pic>
        <p:nvPicPr>
          <p:cNvPr id="19" name="Picture 18" descr="delete"/>
          <p:cNvPicPr>
            <a:picLocks noChangeAspect="1"/>
          </p:cNvPicPr>
          <p:nvPr/>
        </p:nvPicPr>
        <p:blipFill>
          <a:blip r:embed="rId4"/>
          <a:stretch>
            <a:fillRect/>
          </a:stretch>
        </p:blipFill>
        <p:spPr>
          <a:xfrm>
            <a:off x="3072384" y="3615055"/>
            <a:ext cx="396240" cy="396240"/>
          </a:xfrm>
          <a:prstGeom prst="rect">
            <a:avLst/>
          </a:prstGeom>
        </p:spPr>
      </p:pic>
      <p:pic>
        <p:nvPicPr>
          <p:cNvPr id="22" name="Picture 21" descr="check"/>
          <p:cNvPicPr>
            <a:picLocks noChangeAspect="1"/>
          </p:cNvPicPr>
          <p:nvPr/>
        </p:nvPicPr>
        <p:blipFill>
          <a:blip r:embed="rId3"/>
          <a:stretch>
            <a:fillRect/>
          </a:stretch>
        </p:blipFill>
        <p:spPr>
          <a:xfrm>
            <a:off x="6316345" y="3388360"/>
            <a:ext cx="545465" cy="545465"/>
          </a:xfrm>
          <a:prstGeom prst="rect">
            <a:avLst/>
          </a:prstGeom>
        </p:spPr>
      </p:pic>
      <p:pic>
        <p:nvPicPr>
          <p:cNvPr id="2" name="Picture 1" descr="check"/>
          <p:cNvPicPr>
            <a:picLocks noChangeAspect="1"/>
          </p:cNvPicPr>
          <p:nvPr/>
        </p:nvPicPr>
        <p:blipFill>
          <a:blip r:embed="rId3"/>
          <a:stretch>
            <a:fillRect/>
          </a:stretch>
        </p:blipFill>
        <p:spPr>
          <a:xfrm>
            <a:off x="6263386" y="1672336"/>
            <a:ext cx="545465" cy="545465"/>
          </a:xfrm>
          <a:prstGeom prst="rect">
            <a:avLst/>
          </a:prstGeom>
        </p:spPr>
      </p:pic>
      <p:pic>
        <p:nvPicPr>
          <p:cNvPr id="3" name="Picture 2" descr="check"/>
          <p:cNvPicPr>
            <a:picLocks noChangeAspect="1"/>
          </p:cNvPicPr>
          <p:nvPr/>
        </p:nvPicPr>
        <p:blipFill>
          <a:blip r:embed="rId3"/>
          <a:stretch>
            <a:fillRect/>
          </a:stretch>
        </p:blipFill>
        <p:spPr>
          <a:xfrm>
            <a:off x="6263386" y="2842895"/>
            <a:ext cx="545465" cy="545465"/>
          </a:xfrm>
          <a:prstGeom prst="rect">
            <a:avLst/>
          </a:prstGeom>
        </p:spPr>
      </p:pic>
      <p:pic>
        <p:nvPicPr>
          <p:cNvPr id="5" name="Picture 4" descr="check"/>
          <p:cNvPicPr>
            <a:picLocks noChangeAspect="1"/>
          </p:cNvPicPr>
          <p:nvPr/>
        </p:nvPicPr>
        <p:blipFill>
          <a:blip r:embed="rId3"/>
          <a:stretch>
            <a:fillRect/>
          </a:stretch>
        </p:blipFill>
        <p:spPr>
          <a:xfrm>
            <a:off x="6263386" y="2192401"/>
            <a:ext cx="545465" cy="545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300" fill="hold">
                                          <p:stCondLst>
                                            <p:cond delay="0"/>
                                          </p:stCondLst>
                                        </p:cTn>
                                        <p:tgtEl>
                                          <p:spTgt spid="1266"/>
                                        </p:tgtEl>
                                        <p:attrNameLst>
                                          <p:attrName>style.visibility</p:attrName>
                                        </p:attrNameLst>
                                      </p:cBhvr>
                                      <p:to>
                                        <p:strVal val="visible"/>
                                      </p:to>
                                    </p:set>
                                    <p:anim calcmode="lin" valueType="num">
                                      <p:cBhvr additive="base">
                                        <p:cTn id="7" dur="300"/>
                                        <p:tgtEl>
                                          <p:spTgt spid="1266"/>
                                        </p:tgtEl>
                                        <p:attrNameLst>
                                          <p:attrName>ppt_y</p:attrName>
                                        </p:attrNameLst>
                                      </p:cBhvr>
                                      <p:tavLst>
                                        <p:tav tm="0">
                                          <p:val>
                                            <p:strVal val="#ppt_y+#ppt_h*1.125000"/>
                                          </p:val>
                                        </p:tav>
                                        <p:tav tm="100000">
                                          <p:val>
                                            <p:strVal val="#ppt_y"/>
                                          </p:val>
                                        </p:tav>
                                      </p:tavLst>
                                    </p:anim>
                                    <p:animEffect transition="in" filter="wipe(up)">
                                      <p:cBhvr>
                                        <p:cTn id="8" dur="300"/>
                                        <p:tgtEl>
                                          <p:spTgt spid="1266"/>
                                        </p:tgtEl>
                                      </p:cBhvr>
                                    </p:animEffect>
                                  </p:childTnLst>
                                </p:cTn>
                              </p:par>
                              <p:par>
                                <p:cTn id="9" presetID="10" presetClass="entr" presetSubtype="0" fill="hold" grpId="0" nodeType="withEffect">
                                  <p:stCondLst>
                                    <p:cond delay="300"/>
                                  </p:stCondLst>
                                  <p:childTnLst>
                                    <p:set>
                                      <p:cBhvr>
                                        <p:cTn id="10" dur="500"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300"/>
                                  </p:stCondLst>
                                  <p:childTnLst>
                                    <p:set>
                                      <p:cBhvr>
                                        <p:cTn id="13" dur="500"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300"/>
                                  </p:stCondLst>
                                  <p:childTnLst>
                                    <p:set>
                                      <p:cBhvr>
                                        <p:cTn id="16" dur="500"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par>
                                <p:cTn id="34" presetID="2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1266" grpId="1"/>
      <p:bldP spid="6" grpId="0"/>
      <p:bldP spid="6" grpId="1"/>
      <p:bldP spid="8" grpId="0"/>
      <p:bldP spid="8" grpId="1"/>
      <p:bldP spid="9" grpId="0"/>
      <p:bldP spid="9" grpId="1"/>
      <p:bldP spid="18" grpId="0"/>
      <p:bldP spid="1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7685" y="1363074"/>
            <a:ext cx="1026900" cy="447600"/>
          </a:xfrm>
        </p:spPr>
        <p:txBody>
          <a:bodyPr/>
          <a:lstStyle/>
          <a:p>
            <a:r>
              <a:rPr lang="en-US" dirty="0"/>
              <a:t>1</a:t>
            </a:r>
          </a:p>
        </p:txBody>
      </p:sp>
      <p:sp>
        <p:nvSpPr>
          <p:cNvPr id="10" name="Subtitle 9"/>
          <p:cNvSpPr>
            <a:spLocks noGrp="1"/>
          </p:cNvSpPr>
          <p:nvPr>
            <p:ph type="subTitle" idx="8"/>
          </p:nvPr>
        </p:nvSpPr>
        <p:spPr>
          <a:xfrm>
            <a:off x="5654568" y="1191142"/>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Abstract</a:t>
            </a:r>
            <a:endParaRPr lang="en-US" dirty="0">
              <a:solidFill>
                <a:schemeClr val="accent2">
                  <a:lumMod val="90000"/>
                </a:schemeClr>
              </a:solidFill>
            </a:endParaRPr>
          </a:p>
        </p:txBody>
      </p:sp>
      <p:sp>
        <p:nvSpPr>
          <p:cNvPr id="14" name="Title 13"/>
          <p:cNvSpPr>
            <a:spLocks noGrp="1"/>
          </p:cNvSpPr>
          <p:nvPr>
            <p:ph type="title" idx="15"/>
          </p:nvPr>
        </p:nvSpPr>
        <p:spPr>
          <a:xfrm>
            <a:off x="720000" y="445025"/>
            <a:ext cx="7704000" cy="532186"/>
          </a:xfrm>
        </p:spPr>
        <p:txBody>
          <a:bodyPr/>
          <a:lstStyle/>
          <a:p>
            <a:r>
              <a:rPr lang="en-US" sz="36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t>OOP Principles</a:t>
            </a:r>
            <a:br>
              <a:rPr lang="en-US" sz="1800" b="1" i="0" dirty="0">
                <a:solidFill>
                  <a:schemeClr val="accent2">
                    <a:lumMod val="90000"/>
                  </a:schemeClr>
                </a:solidFill>
                <a:effectLst/>
                <a:latin typeface="Aref Ruqaa" panose="02000503000000000000" pitchFamily="2" charset="-78"/>
                <a:ea typeface="Aref Ruqaa" panose="02000503000000000000" pitchFamily="2" charset="-78"/>
                <a:cs typeface="Aref Ruqaa" panose="02000503000000000000" pitchFamily="2" charset="-78"/>
              </a:rPr>
            </a:br>
            <a:br>
              <a:rPr lang="en-US" dirty="0">
                <a:solidFill>
                  <a:schemeClr val="accent2">
                    <a:lumMod val="90000"/>
                  </a:schemeClr>
                </a:solidFill>
                <a:effectLst/>
              </a:rPr>
            </a:br>
            <a:endParaRPr lang="en-US" dirty="0">
              <a:solidFill>
                <a:schemeClr val="accent2">
                  <a:lumMod val="90000"/>
                </a:schemeClr>
              </a:solidFill>
            </a:endParaRPr>
          </a:p>
        </p:txBody>
      </p:sp>
      <p:sp>
        <p:nvSpPr>
          <p:cNvPr id="17" name="Title 5"/>
          <p:cNvSpPr txBox="1"/>
          <p:nvPr/>
        </p:nvSpPr>
        <p:spPr>
          <a:xfrm>
            <a:off x="4572000" y="1313759"/>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panose="02000503000000000000"/>
              <a:buNone/>
              <a:defRPr sz="3700" b="1" i="0" u="none" strike="noStrike" cap="none">
                <a:solidFill>
                  <a:schemeClr val="accent1"/>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2pPr>
            <a:lvl3pPr marR="0" lvl="2"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3pPr>
            <a:lvl4pPr marR="0" lvl="3"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4pPr>
            <a:lvl5pPr marR="0" lvl="4"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5pPr>
            <a:lvl6pPr marR="0" lvl="5"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6pPr>
            <a:lvl7pPr marR="0" lvl="6"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7pPr>
            <a:lvl8pPr marR="0" lvl="7"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8pPr>
            <a:lvl9pPr marR="0" lvl="8"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9pPr>
          </a:lstStyle>
          <a:p>
            <a:r>
              <a:rPr lang="en-US" dirty="0"/>
              <a:t>2</a:t>
            </a:r>
          </a:p>
        </p:txBody>
      </p:sp>
      <p:sp>
        <p:nvSpPr>
          <p:cNvPr id="23" name="Subtitle 9"/>
          <p:cNvSpPr txBox="1"/>
          <p:nvPr/>
        </p:nvSpPr>
        <p:spPr>
          <a:xfrm>
            <a:off x="1606956" y="1217784"/>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panose="02000503000000000000"/>
                <a:ea typeface="Aref Ruqaa" panose="02000503000000000000"/>
                <a:cs typeface="Aref Ruqaa" panose="02000503000000000000"/>
                <a:sym typeface="Aref Ruqaa" panose="02000503000000000000"/>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Encapsulation</a:t>
            </a:r>
            <a:endParaRPr lang="en-US" dirty="0">
              <a:solidFill>
                <a:schemeClr val="accent2">
                  <a:lumMod val="90000"/>
                </a:schemeClr>
              </a:solidFill>
            </a:endParaRPr>
          </a:p>
        </p:txBody>
      </p:sp>
      <p:pic>
        <p:nvPicPr>
          <p:cNvPr id="3" name="Picture 2"/>
          <p:cNvPicPr>
            <a:picLocks noChangeAspect="1"/>
          </p:cNvPicPr>
          <p:nvPr/>
        </p:nvPicPr>
        <p:blipFill>
          <a:blip r:embed="rId2"/>
          <a:stretch>
            <a:fillRect/>
          </a:stretch>
        </p:blipFill>
        <p:spPr>
          <a:xfrm>
            <a:off x="1151135" y="1790484"/>
            <a:ext cx="3333979" cy="3151092"/>
          </a:xfrm>
          <a:prstGeom prst="rect">
            <a:avLst/>
          </a:prstGeom>
        </p:spPr>
      </p:pic>
      <p:pic>
        <p:nvPicPr>
          <p:cNvPr id="5" name="Picture 4"/>
          <p:cNvPicPr>
            <a:picLocks noChangeAspect="1"/>
          </p:cNvPicPr>
          <p:nvPr/>
        </p:nvPicPr>
        <p:blipFill>
          <a:blip r:embed="rId3"/>
          <a:stretch>
            <a:fillRect/>
          </a:stretch>
        </p:blipFill>
        <p:spPr>
          <a:xfrm>
            <a:off x="5140457" y="1761359"/>
            <a:ext cx="2788995" cy="3288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10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37685" y="287693"/>
            <a:ext cx="1026900" cy="447600"/>
          </a:xfrm>
        </p:spPr>
        <p:txBody>
          <a:bodyPr/>
          <a:lstStyle/>
          <a:p>
            <a:r>
              <a:rPr lang="en-US" dirty="0"/>
              <a:t>3</a:t>
            </a:r>
          </a:p>
        </p:txBody>
      </p:sp>
      <p:sp>
        <p:nvSpPr>
          <p:cNvPr id="10" name="Subtitle 9"/>
          <p:cNvSpPr>
            <a:spLocks noGrp="1"/>
          </p:cNvSpPr>
          <p:nvPr>
            <p:ph type="subTitle" idx="8"/>
          </p:nvPr>
        </p:nvSpPr>
        <p:spPr>
          <a:xfrm>
            <a:off x="5654568" y="115761"/>
            <a:ext cx="2482164" cy="572700"/>
          </a:xfrm>
        </p:spPr>
        <p:txBody>
          <a:bodyPr/>
          <a:lstStyle/>
          <a:p>
            <a:r>
              <a:rPr lang="en-US" sz="2000" dirty="0">
                <a:solidFill>
                  <a:schemeClr val="accent2">
                    <a:lumMod val="90000"/>
                  </a:schemeClr>
                </a:solidFill>
                <a:latin typeface="Aref Ruqaa" panose="02000503000000000000" pitchFamily="2" charset="-78"/>
                <a:cs typeface="Aref Ruqaa" panose="02000503000000000000" pitchFamily="2" charset="-78"/>
              </a:rPr>
              <a:t>Polymorphism</a:t>
            </a:r>
            <a:endParaRPr lang="en-US" dirty="0">
              <a:solidFill>
                <a:schemeClr val="accent2">
                  <a:lumMod val="90000"/>
                </a:schemeClr>
              </a:solidFill>
            </a:endParaRPr>
          </a:p>
        </p:txBody>
      </p:sp>
      <p:sp>
        <p:nvSpPr>
          <p:cNvPr id="17" name="Title 5"/>
          <p:cNvSpPr txBox="1"/>
          <p:nvPr/>
        </p:nvSpPr>
        <p:spPr>
          <a:xfrm>
            <a:off x="4572000" y="240861"/>
            <a:ext cx="1026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panose="02000503000000000000"/>
              <a:buNone/>
              <a:defRPr sz="3700" b="1" i="0" u="none" strike="noStrike" cap="none">
                <a:solidFill>
                  <a:schemeClr val="accent1"/>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2pPr>
            <a:lvl3pPr marR="0" lvl="2"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3pPr>
            <a:lvl4pPr marR="0" lvl="3"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4pPr>
            <a:lvl5pPr marR="0" lvl="4"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5pPr>
            <a:lvl6pPr marR="0" lvl="5"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6pPr>
            <a:lvl7pPr marR="0" lvl="6"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7pPr>
            <a:lvl8pPr marR="0" lvl="7"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8pPr>
            <a:lvl9pPr marR="0" lvl="8"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9pPr>
          </a:lstStyle>
          <a:p>
            <a:r>
              <a:rPr lang="en-US" dirty="0"/>
              <a:t>4</a:t>
            </a:r>
          </a:p>
        </p:txBody>
      </p:sp>
      <p:sp>
        <p:nvSpPr>
          <p:cNvPr id="23" name="Subtitle 9"/>
          <p:cNvSpPr txBox="1"/>
          <p:nvPr/>
        </p:nvSpPr>
        <p:spPr>
          <a:xfrm>
            <a:off x="1606956" y="142403"/>
            <a:ext cx="23097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panose="02000503000000000000"/>
                <a:ea typeface="Aref Ruqaa" panose="02000503000000000000"/>
                <a:cs typeface="Aref Ruqaa" panose="02000503000000000000"/>
                <a:sym typeface="Aref Ruqaa" panose="02000503000000000000"/>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solidFill>
                  <a:schemeClr val="accent2">
                    <a:lumMod val="90000"/>
                  </a:schemeClr>
                </a:solidFill>
                <a:latin typeface="Aref Ruqaa" panose="02000503000000000000" pitchFamily="2" charset="-78"/>
                <a:ea typeface="Aref Ruqaa" panose="02000503000000000000" pitchFamily="2" charset="-78"/>
                <a:cs typeface="Aref Ruqaa" panose="02000503000000000000" pitchFamily="2" charset="-78"/>
              </a:rPr>
              <a:t>Inheritance</a:t>
            </a:r>
            <a:endParaRPr lang="en-US" dirty="0">
              <a:solidFill>
                <a:schemeClr val="accent2">
                  <a:lumMod val="90000"/>
                </a:schemeClr>
              </a:solidFill>
            </a:endParaRPr>
          </a:p>
        </p:txBody>
      </p:sp>
      <p:pic>
        <p:nvPicPr>
          <p:cNvPr id="3" name="Picture 2"/>
          <p:cNvPicPr>
            <a:picLocks noChangeAspect="1"/>
          </p:cNvPicPr>
          <p:nvPr/>
        </p:nvPicPr>
        <p:blipFill>
          <a:blip r:embed="rId2"/>
          <a:stretch>
            <a:fillRect/>
          </a:stretch>
        </p:blipFill>
        <p:spPr>
          <a:xfrm>
            <a:off x="695735" y="833751"/>
            <a:ext cx="3876265" cy="3633713"/>
          </a:xfrm>
          <a:prstGeom prst="rect">
            <a:avLst/>
          </a:prstGeom>
        </p:spPr>
      </p:pic>
      <p:pic>
        <p:nvPicPr>
          <p:cNvPr id="9" name="Picture 8"/>
          <p:cNvPicPr>
            <a:picLocks noChangeAspect="1"/>
          </p:cNvPicPr>
          <p:nvPr/>
        </p:nvPicPr>
        <p:blipFill>
          <a:blip r:embed="rId3"/>
          <a:stretch>
            <a:fillRect/>
          </a:stretch>
        </p:blipFill>
        <p:spPr>
          <a:xfrm>
            <a:off x="5204112" y="735293"/>
            <a:ext cx="3129613" cy="4246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7"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accent2">
                    <a:lumMod val="90000"/>
                  </a:schemeClr>
                </a:solidFill>
              </a:rPr>
              <a:t>Some Shorthand </a:t>
            </a:r>
            <a:r>
              <a:rPr lang="en-US" sz="2800" b="0" i="0" dirty="0">
                <a:solidFill>
                  <a:schemeClr val="accent2">
                    <a:lumMod val="90000"/>
                  </a:schemeClr>
                </a:solidFill>
                <a:effectLst/>
                <a:latin typeface="-apple-system"/>
              </a:rPr>
              <a:t>notations</a:t>
            </a:r>
            <a:r>
              <a:rPr lang="en-US" sz="2800" dirty="0">
                <a:solidFill>
                  <a:schemeClr val="accent2">
                    <a:lumMod val="90000"/>
                  </a:schemeClr>
                </a:solidFill>
              </a:rPr>
              <a:t> in Dart</a:t>
            </a:r>
          </a:p>
        </p:txBody>
      </p:sp>
      <p:pic>
        <p:nvPicPr>
          <p:cNvPr id="7" name="Picture 6"/>
          <p:cNvPicPr>
            <a:picLocks noChangeAspect="1"/>
          </p:cNvPicPr>
          <p:nvPr/>
        </p:nvPicPr>
        <p:blipFill>
          <a:blip r:embed="rId3"/>
          <a:stretch>
            <a:fillRect/>
          </a:stretch>
        </p:blipFill>
        <p:spPr>
          <a:xfrm>
            <a:off x="1734577" y="1066586"/>
            <a:ext cx="5337899" cy="3680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4616" y="498191"/>
            <a:ext cx="7014767" cy="39595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1747227" y="2341603"/>
            <a:ext cx="5923961" cy="1757082"/>
          </a:xfrm>
          <a:prstGeom prst="rect">
            <a:avLst/>
          </a:prstGeom>
        </p:spPr>
        <p:txBody>
          <a:bodyPr spcFirstLastPara="1" wrap="square" lIns="91425" tIns="91425" rIns="91425" bIns="91425" anchor="b" anchorCtr="0">
            <a:noAutofit/>
          </a:bodyPr>
          <a:lstStyle/>
          <a:p>
            <a:r>
              <a:rPr lang="en-US" dirty="0"/>
              <a:t>Asynchronous  Programming</a:t>
            </a:r>
            <a:br>
              <a:rPr lang="en-US" dirty="0"/>
            </a:br>
            <a:endParaRPr lang="en-US" dirty="0"/>
          </a:p>
        </p:txBody>
      </p:sp>
      <p:sp>
        <p:nvSpPr>
          <p:cNvPr id="1298" name="Google Shape;1298;p34"/>
          <p:cNvSpPr txBox="1">
            <a:spLocks noGrp="1"/>
          </p:cNvSpPr>
          <p:nvPr>
            <p:ph type="title" idx="2"/>
          </p:nvPr>
        </p:nvSpPr>
        <p:spPr>
          <a:xfrm>
            <a:off x="3787200" y="768100"/>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06</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263" y="1660358"/>
            <a:ext cx="5837894" cy="827028"/>
          </a:xfrm>
        </p:spPr>
        <p:txBody>
          <a:bodyPr>
            <a:noAutofit/>
          </a:bodyPr>
          <a:lstStyle/>
          <a:p>
            <a:pPr algn="l">
              <a:lnSpc>
                <a:spcPct val="100000"/>
              </a:lnSpc>
              <a:spcAft>
                <a:spcPts val="1200"/>
              </a:spcAft>
            </a:pPr>
            <a:r>
              <a:rPr lang="en-US" sz="1800" b="0" dirty="0"/>
              <a:t>In simple,  future represent that data will be available</a:t>
            </a:r>
            <a:br>
              <a:rPr lang="en-US" sz="1800" b="0" dirty="0"/>
            </a:br>
            <a:r>
              <a:rPr lang="en-US" sz="1800" b="0" dirty="0"/>
              <a:t>after period of time (in future)</a:t>
            </a:r>
          </a:p>
        </p:txBody>
      </p:sp>
      <p:sp>
        <p:nvSpPr>
          <p:cNvPr id="3" name="Title 2"/>
          <p:cNvSpPr>
            <a:spLocks noGrp="1"/>
          </p:cNvSpPr>
          <p:nvPr>
            <p:ph type="title" idx="2"/>
          </p:nvPr>
        </p:nvSpPr>
        <p:spPr>
          <a:xfrm>
            <a:off x="1556716" y="1016545"/>
            <a:ext cx="5746453" cy="706251"/>
          </a:xfrm>
        </p:spPr>
        <p:txBody>
          <a:bodyPr/>
          <a:lstStyle/>
          <a:p>
            <a:pPr algn="l"/>
            <a:r>
              <a:rPr lang="en-US" sz="2400" dirty="0">
                <a:solidFill>
                  <a:schemeClr val="dk1"/>
                </a:solidFill>
              </a:rPr>
              <a:t>Future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130" y="1447801"/>
            <a:ext cx="5295841" cy="930728"/>
          </a:xfrm>
        </p:spPr>
        <p:txBody>
          <a:bodyPr>
            <a:noAutofit/>
          </a:bodyPr>
          <a:lstStyle/>
          <a:p>
            <a:pPr algn="l">
              <a:lnSpc>
                <a:spcPct val="100000"/>
              </a:lnSpc>
              <a:spcAft>
                <a:spcPts val="1200"/>
              </a:spcAft>
            </a:pPr>
            <a:r>
              <a:rPr lang="en-US" sz="1800" b="0" dirty="0"/>
              <a:t>Don’t move from this part until execute this function</a:t>
            </a:r>
          </a:p>
        </p:txBody>
      </p:sp>
      <p:sp>
        <p:nvSpPr>
          <p:cNvPr id="3" name="Title 2"/>
          <p:cNvSpPr>
            <a:spLocks noGrp="1"/>
          </p:cNvSpPr>
          <p:nvPr>
            <p:ph type="title" idx="2"/>
          </p:nvPr>
        </p:nvSpPr>
        <p:spPr>
          <a:xfrm>
            <a:off x="1556716" y="1016545"/>
            <a:ext cx="5746453" cy="706251"/>
          </a:xfrm>
        </p:spPr>
        <p:txBody>
          <a:bodyPr/>
          <a:lstStyle/>
          <a:p>
            <a:pPr algn="l"/>
            <a:r>
              <a:rPr lang="en-US" sz="2000" dirty="0"/>
              <a:t>Asynchronous  Programming</a:t>
            </a:r>
            <a:br>
              <a:rPr lang="en-US" sz="2000" dirty="0"/>
            </a:b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720000" y="445025"/>
            <a:ext cx="7704000" cy="532186"/>
          </a:xfrm>
        </p:spPr>
        <p:txBody>
          <a:bodyPr/>
          <a:lstStyle/>
          <a:p>
            <a:r>
              <a:rPr lang="en-US" sz="3600" dirty="0"/>
              <a:t>Asynchronous  Programming</a:t>
            </a:r>
            <a:br>
              <a:rPr lang="en-US" sz="3600" dirty="0"/>
            </a:br>
            <a:endParaRPr lang="en-US" sz="2800" dirty="0"/>
          </a:p>
        </p:txBody>
      </p:sp>
      <p:pic>
        <p:nvPicPr>
          <p:cNvPr id="21" name="Picture 20"/>
          <p:cNvPicPr>
            <a:picLocks noChangeAspect="1"/>
          </p:cNvPicPr>
          <p:nvPr/>
        </p:nvPicPr>
        <p:blipFill>
          <a:blip r:embed="rId2"/>
          <a:srcRect l="7453" t="11948" r="7227" b="11616"/>
          <a:stretch>
            <a:fillRect/>
          </a:stretch>
        </p:blipFill>
        <p:spPr>
          <a:xfrm>
            <a:off x="1643380" y="1184275"/>
            <a:ext cx="6266180" cy="343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54"/>
          <p:cNvSpPr txBox="1">
            <a:spLocks noGrp="1"/>
          </p:cNvSpPr>
          <p:nvPr>
            <p:ph type="title"/>
          </p:nvPr>
        </p:nvSpPr>
        <p:spPr>
          <a:xfrm>
            <a:off x="2282561" y="1655286"/>
            <a:ext cx="4448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Fira Sans" panose="020B0503050000020004" pitchFamily="34" charset="0"/>
              </a:rPr>
              <a:t>Thanks !</a:t>
            </a:r>
            <a:endParaRPr dirty="0">
              <a:latin typeface="Fira Sans" panose="020B0503050000020004" pitchFamily="34" charset="0"/>
            </a:endParaRPr>
          </a:p>
        </p:txBody>
      </p:sp>
      <p:sp>
        <p:nvSpPr>
          <p:cNvPr id="5" name="TextBox 4"/>
          <p:cNvSpPr txBox="1"/>
          <p:nvPr/>
        </p:nvSpPr>
        <p:spPr>
          <a:xfrm>
            <a:off x="2943036" y="2930925"/>
            <a:ext cx="3445653" cy="307777"/>
          </a:xfrm>
          <a:prstGeom prst="rect">
            <a:avLst/>
          </a:prstGeom>
          <a:noFill/>
        </p:spPr>
        <p:txBody>
          <a:bodyPr wrap="square" rtlCol="0">
            <a:spAutoFit/>
          </a:bodyPr>
          <a:lstStyle/>
          <a:p>
            <a:r>
              <a:rPr lang="en-US" dirty="0">
                <a:solidFill>
                  <a:schemeClr val="bg1">
                    <a:lumMod val="10000"/>
                    <a:lumOff val="90000"/>
                  </a:schemeClr>
                </a:solidFill>
              </a:rPr>
              <a:t>If  you have any problem , send to 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t>How Flutter works </a:t>
            </a:r>
          </a:p>
        </p:txBody>
      </p:sp>
      <p:sp>
        <p:nvSpPr>
          <p:cNvPr id="15" name="Text Box 14"/>
          <p:cNvSpPr txBox="1"/>
          <p:nvPr/>
        </p:nvSpPr>
        <p:spPr>
          <a:xfrm>
            <a:off x="708660" y="1068070"/>
            <a:ext cx="5109845" cy="460375"/>
          </a:xfrm>
          <a:prstGeom prst="rect">
            <a:avLst/>
          </a:prstGeom>
          <a:noFill/>
        </p:spPr>
        <p:txBody>
          <a:bodyPr wrap="square" rtlCol="0">
            <a:spAutoFit/>
          </a:bodyPr>
          <a:lstStyle/>
          <a:p>
            <a:r>
              <a:rPr lang="en-US" sz="2400" dirty="0">
                <a:solidFill>
                  <a:schemeClr val="dk1"/>
                </a:solidFill>
                <a:latin typeface="Fira Sans" panose="020B0503050000020004" pitchFamily="34" charset="0"/>
                <a:ea typeface="Fira Sans" panose="020B0503050000020004"/>
                <a:cs typeface="Aref Ruqaa" panose="02000503000000000000"/>
              </a:rPr>
              <a:t>Everything in Flutter is a Widget</a:t>
            </a:r>
          </a:p>
        </p:txBody>
      </p:sp>
      <p:sp>
        <p:nvSpPr>
          <p:cNvPr id="16" name="Text Box 15"/>
          <p:cNvSpPr txBox="1"/>
          <p:nvPr/>
        </p:nvSpPr>
        <p:spPr>
          <a:xfrm>
            <a:off x="708660" y="1640840"/>
            <a:ext cx="7423150" cy="829945"/>
          </a:xfrm>
          <a:prstGeom prst="rect">
            <a:avLst/>
          </a:prstGeom>
          <a:noFill/>
        </p:spPr>
        <p:txBody>
          <a:bodyPr wrap="square" rtlCol="0">
            <a:spAutoFit/>
          </a:bodyPr>
          <a:lstStyle/>
          <a:p>
            <a:r>
              <a:rPr lang="en-US" sz="2400" dirty="0">
                <a:solidFill>
                  <a:schemeClr val="dk1"/>
                </a:solidFill>
                <a:latin typeface="Fira Sans" panose="020B0503050000020004" pitchFamily="34" charset="0"/>
                <a:ea typeface="Fira Sans" panose="020B0503050000020004"/>
                <a:cs typeface="Aref Ruqaa" panose="02000503000000000000"/>
              </a:rPr>
              <a:t>A widget is a key component of the user interface (UI) in Flutter</a:t>
            </a:r>
          </a:p>
        </p:txBody>
      </p:sp>
      <p:sp>
        <p:nvSpPr>
          <p:cNvPr id="17" name="Text Box 16"/>
          <p:cNvSpPr txBox="1"/>
          <p:nvPr/>
        </p:nvSpPr>
        <p:spPr>
          <a:xfrm>
            <a:off x="708660" y="2653665"/>
            <a:ext cx="3048000" cy="460375"/>
          </a:xfrm>
          <a:prstGeom prst="rect">
            <a:avLst/>
          </a:prstGeom>
          <a:noFill/>
        </p:spPr>
        <p:txBody>
          <a:bodyPr wrap="square" rtlCol="0">
            <a:spAutoFit/>
          </a:bodyPr>
          <a:lstStyle/>
          <a:p>
            <a:r>
              <a:rPr lang="en-US" sz="2400" dirty="0">
                <a:solidFill>
                  <a:schemeClr val="dk1"/>
                </a:solidFill>
                <a:latin typeface="Fira Sans" panose="020B0503050000020004" pitchFamily="34" charset="0"/>
                <a:ea typeface="Fira Sans" panose="020B0503050000020004"/>
                <a:cs typeface="Aref Ruqaa" panose="02000503000000000000"/>
              </a:rPr>
              <a:t>widgets example:</a:t>
            </a:r>
          </a:p>
        </p:txBody>
      </p:sp>
      <p:sp>
        <p:nvSpPr>
          <p:cNvPr id="42" name="任意多边形: 形状 41"/>
          <p:cNvSpPr/>
          <p:nvPr>
            <p:custDataLst>
              <p:tags r:id="rId1"/>
            </p:custDataLst>
          </p:nvPr>
        </p:nvSpPr>
        <p:spPr>
          <a:xfrm>
            <a:off x="5196840" y="3331845"/>
            <a:ext cx="542290" cy="393700"/>
          </a:xfrm>
          <a:custGeom>
            <a:avLst/>
            <a:gdLst>
              <a:gd name="connsiteX0" fmla="*/ 0 w 522072"/>
              <a:gd name="connsiteY0" fmla="*/ 0 h 576000"/>
              <a:gd name="connsiteX1" fmla="*/ 57685 w 522072"/>
              <a:gd name="connsiteY1" fmla="*/ 36499 h 576000"/>
              <a:gd name="connsiteX2" fmla="*/ 305792 w 522072"/>
              <a:gd name="connsiteY2" fmla="*/ 94890 h 576000"/>
              <a:gd name="connsiteX3" fmla="*/ 434252 w 522072"/>
              <a:gd name="connsiteY3" fmla="*/ 79794 h 576000"/>
              <a:gd name="connsiteX4" fmla="*/ 513663 w 522072"/>
              <a:gd name="connsiteY4" fmla="*/ 51059 h 576000"/>
              <a:gd name="connsiteX5" fmla="*/ 495233 w 522072"/>
              <a:gd name="connsiteY5" fmla="*/ 86018 h 576000"/>
              <a:gd name="connsiteX6" fmla="*/ 455626 w 522072"/>
              <a:gd name="connsiteY6" fmla="*/ 288000 h 576000"/>
              <a:gd name="connsiteX7" fmla="*/ 495233 w 522072"/>
              <a:gd name="connsiteY7" fmla="*/ 489982 h 576000"/>
              <a:gd name="connsiteX8" fmla="*/ 522072 w 522072"/>
              <a:gd name="connsiteY8" fmla="*/ 540891 h 576000"/>
              <a:gd name="connsiteX9" fmla="*/ 421275 w 522072"/>
              <a:gd name="connsiteY9" fmla="*/ 504416 h 576000"/>
              <a:gd name="connsiteX10" fmla="*/ 292815 w 522072"/>
              <a:gd name="connsiteY10" fmla="*/ 489320 h 576000"/>
              <a:gd name="connsiteX11" fmla="*/ 44708 w 522072"/>
              <a:gd name="connsiteY11" fmla="*/ 547712 h 576000"/>
              <a:gd name="connsiteX12" fmla="*/ 0 w 522072"/>
              <a:gd name="connsiteY12" fmla="*/ 576000 h 576000"/>
              <a:gd name="connsiteX13" fmla="*/ 0 w 522072"/>
              <a:gd name="connsiteY13" fmla="*/ 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2072" h="576000">
                <a:moveTo>
                  <a:pt x="0" y="0"/>
                </a:moveTo>
                <a:lnTo>
                  <a:pt x="57685" y="36499"/>
                </a:lnTo>
                <a:cubicBezTo>
                  <a:pt x="133943" y="74098"/>
                  <a:pt x="217785" y="94890"/>
                  <a:pt x="305792" y="94890"/>
                </a:cubicBezTo>
                <a:cubicBezTo>
                  <a:pt x="349796" y="94890"/>
                  <a:pt x="392758" y="89692"/>
                  <a:pt x="434252" y="79794"/>
                </a:cubicBezTo>
                <a:lnTo>
                  <a:pt x="513663" y="51059"/>
                </a:lnTo>
                <a:lnTo>
                  <a:pt x="495233" y="86018"/>
                </a:lnTo>
                <a:cubicBezTo>
                  <a:pt x="469729" y="148100"/>
                  <a:pt x="455626" y="216354"/>
                  <a:pt x="455626" y="288000"/>
                </a:cubicBezTo>
                <a:cubicBezTo>
                  <a:pt x="455626" y="359646"/>
                  <a:pt x="469729" y="427901"/>
                  <a:pt x="495233" y="489982"/>
                </a:cubicBezTo>
                <a:lnTo>
                  <a:pt x="522072" y="540891"/>
                </a:lnTo>
                <a:lnTo>
                  <a:pt x="421275" y="504416"/>
                </a:lnTo>
                <a:cubicBezTo>
                  <a:pt x="379781" y="494518"/>
                  <a:pt x="336819" y="489320"/>
                  <a:pt x="292815" y="489320"/>
                </a:cubicBezTo>
                <a:cubicBezTo>
                  <a:pt x="204808" y="489320"/>
                  <a:pt x="120966" y="510112"/>
                  <a:pt x="44708" y="547712"/>
                </a:cubicBezTo>
                <a:lnTo>
                  <a:pt x="0" y="576000"/>
                </a:lnTo>
                <a:lnTo>
                  <a:pt x="0"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45">
              <a:latin typeface="Arial" panose="020B0604020202020204" pitchFamily="34" charset="0"/>
              <a:sym typeface="Arial" panose="020B0604020202020204" pitchFamily="34" charset="0"/>
            </a:endParaRPr>
          </a:p>
        </p:txBody>
      </p:sp>
      <p:sp>
        <p:nvSpPr>
          <p:cNvPr id="27" name="任意多边形: 形状 17"/>
          <p:cNvSpPr/>
          <p:nvPr>
            <p:custDataLst>
              <p:tags r:id="rId2"/>
            </p:custDataLst>
          </p:nvPr>
        </p:nvSpPr>
        <p:spPr>
          <a:xfrm>
            <a:off x="4585970" y="2460625"/>
            <a:ext cx="1068070" cy="880110"/>
          </a:xfrm>
          <a:custGeom>
            <a:avLst/>
            <a:gdLst>
              <a:gd name="connsiteX0" fmla="*/ 1211583 w 1494674"/>
              <a:gd name="connsiteY0" fmla="*/ 0 h 1450413"/>
              <a:gd name="connsiteX1" fmla="*/ 1213202 w 1494674"/>
              <a:gd name="connsiteY1" fmla="*/ 16540 h 1450413"/>
              <a:gd name="connsiteX2" fmla="*/ 1425172 w 1494674"/>
              <a:gd name="connsiteY2" fmla="*/ 342247 h 1450413"/>
              <a:gd name="connsiteX3" fmla="*/ 1494674 w 1494674"/>
              <a:gd name="connsiteY3" fmla="*/ 381088 h 1450413"/>
              <a:gd name="connsiteX4" fmla="*/ 1369085 w 1494674"/>
              <a:gd name="connsiteY4" fmla="*/ 442401 h 1450413"/>
              <a:gd name="connsiteX5" fmla="*/ 1213794 w 1494674"/>
              <a:gd name="connsiteY5" fmla="*/ 549822 h 1450413"/>
              <a:gd name="connsiteX6" fmla="*/ 762270 w 1494674"/>
              <a:gd name="connsiteY6" fmla="*/ 1381425 h 1450413"/>
              <a:gd name="connsiteX7" fmla="*/ 758333 w 1494674"/>
              <a:gd name="connsiteY7" fmla="*/ 1450413 h 1450413"/>
              <a:gd name="connsiteX8" fmla="*/ 0 w 1494674"/>
              <a:gd name="connsiteY8" fmla="*/ 513950 h 1450413"/>
              <a:gd name="connsiteX9" fmla="*/ 68299 w 1494674"/>
              <a:gd name="connsiteY9" fmla="*/ 524442 h 1450413"/>
              <a:gd name="connsiteX10" fmla="*/ 975607 w 1494674"/>
              <a:gd name="connsiteY10" fmla="*/ 255686 h 1450413"/>
              <a:gd name="connsiteX11" fmla="*/ 1112968 w 1494674"/>
              <a:gd name="connsiteY11" fmla="*/ 126122 h 1450413"/>
              <a:gd name="connsiteX12" fmla="*/ 1211583 w 1494674"/>
              <a:gd name="connsiteY12" fmla="*/ 0 h 14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4674" h="1450413">
                <a:moveTo>
                  <a:pt x="1211583" y="0"/>
                </a:moveTo>
                <a:lnTo>
                  <a:pt x="1213202" y="16540"/>
                </a:lnTo>
                <a:cubicBezTo>
                  <a:pt x="1240057" y="151658"/>
                  <a:pt x="1317920" y="267646"/>
                  <a:pt x="1425172" y="342247"/>
                </a:cubicBezTo>
                <a:lnTo>
                  <a:pt x="1494674" y="381088"/>
                </a:lnTo>
                <a:lnTo>
                  <a:pt x="1369085" y="442401"/>
                </a:lnTo>
                <a:cubicBezTo>
                  <a:pt x="1315471" y="473746"/>
                  <a:pt x="1263543" y="509536"/>
                  <a:pt x="1213794" y="549822"/>
                </a:cubicBezTo>
                <a:cubicBezTo>
                  <a:pt x="948465" y="764681"/>
                  <a:pt x="795344" y="1066744"/>
                  <a:pt x="762270" y="1381425"/>
                </a:cubicBezTo>
                <a:lnTo>
                  <a:pt x="758333" y="1450413"/>
                </a:lnTo>
                <a:lnTo>
                  <a:pt x="0" y="513950"/>
                </a:lnTo>
                <a:lnTo>
                  <a:pt x="68299" y="524442"/>
                </a:lnTo>
                <a:cubicBezTo>
                  <a:pt x="382980" y="557517"/>
                  <a:pt x="710278" y="470544"/>
                  <a:pt x="975607" y="255686"/>
                </a:cubicBezTo>
                <a:cubicBezTo>
                  <a:pt x="1025356" y="215400"/>
                  <a:pt x="1071160" y="172048"/>
                  <a:pt x="1112968" y="126122"/>
                </a:cubicBezTo>
                <a:lnTo>
                  <a:pt x="1211583"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45">
              <a:latin typeface="Arial" panose="020B0604020202020204" pitchFamily="34" charset="0"/>
              <a:sym typeface="Arial" panose="020B0604020202020204" pitchFamily="34" charset="0"/>
            </a:endParaRPr>
          </a:p>
        </p:txBody>
      </p:sp>
      <p:sp>
        <p:nvSpPr>
          <p:cNvPr id="29" name="圆: 空心 4"/>
          <p:cNvSpPr/>
          <p:nvPr>
            <p:custDataLst>
              <p:tags r:id="rId3"/>
            </p:custDataLst>
          </p:nvPr>
        </p:nvSpPr>
        <p:spPr>
          <a:xfrm>
            <a:off x="3596005" y="2800350"/>
            <a:ext cx="1689100" cy="1582420"/>
          </a:xfrm>
          <a:prstGeom prst="donut">
            <a:avLst>
              <a:gd name="adj" fmla="val 783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32" name="矩形 13"/>
          <p:cNvSpPr/>
          <p:nvPr>
            <p:custDataLst>
              <p:tags r:id="rId4"/>
            </p:custDataLst>
          </p:nvPr>
        </p:nvSpPr>
        <p:spPr>
          <a:xfrm>
            <a:off x="3704245" y="3114018"/>
            <a:ext cx="1432376" cy="1015121"/>
          </a:xfrm>
          <a:prstGeom prst="rect">
            <a:avLst/>
          </a:prstGeom>
          <a:noFill/>
        </p:spPr>
        <p:txBody>
          <a:bodyPr wrap="square" lIns="0" tIns="0" rIns="0" bIns="0" rtlCol="0" anchor="ctr">
            <a:normAutofit/>
          </a:bodyPr>
          <a:lstStyle/>
          <a:p>
            <a:pPr algn="ctr">
              <a:spcBef>
                <a:spcPct val="0"/>
              </a:spcBef>
              <a:spcAft>
                <a:spcPct val="0"/>
              </a:spcAft>
            </a:pPr>
            <a:r>
              <a:rPr lang="en-GB" sz="2400" b="1" kern="0" dirty="0">
                <a:solidFill>
                  <a:schemeClr val="lt2"/>
                </a:solidFill>
                <a:latin typeface="Fira Sans" panose="020B0503050000020004" pitchFamily="34" charset="0"/>
                <a:ea typeface="Aref Ruqaa" panose="02000503000000000000"/>
                <a:cs typeface="Aref Ruqaa" panose="02000503000000000000"/>
              </a:rPr>
              <a:t>Widget</a:t>
            </a:r>
          </a:p>
        </p:txBody>
      </p:sp>
      <p:sp>
        <p:nvSpPr>
          <p:cNvPr id="33" name="圆: 空心 26"/>
          <p:cNvSpPr/>
          <p:nvPr>
            <p:custDataLst>
              <p:tags r:id="rId5"/>
            </p:custDataLst>
          </p:nvPr>
        </p:nvSpPr>
        <p:spPr>
          <a:xfrm>
            <a:off x="5404421" y="4382810"/>
            <a:ext cx="713763" cy="734872"/>
          </a:xfrm>
          <a:prstGeom prst="donut">
            <a:avLst>
              <a:gd name="adj" fmla="val 885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34" name="圆: 空心 9"/>
          <p:cNvSpPr/>
          <p:nvPr>
            <p:custDataLst>
              <p:tags r:id="rId6"/>
            </p:custDataLst>
          </p:nvPr>
        </p:nvSpPr>
        <p:spPr>
          <a:xfrm>
            <a:off x="5653976" y="3113971"/>
            <a:ext cx="713763" cy="734872"/>
          </a:xfrm>
          <a:prstGeom prst="donut">
            <a:avLst>
              <a:gd name="adj" fmla="val 885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35" name="圆: 空心 12"/>
          <p:cNvSpPr/>
          <p:nvPr>
            <p:custDataLst>
              <p:tags r:id="rId7"/>
            </p:custDataLst>
          </p:nvPr>
        </p:nvSpPr>
        <p:spPr>
          <a:xfrm>
            <a:off x="5404421" y="2062752"/>
            <a:ext cx="713763" cy="734872"/>
          </a:xfrm>
          <a:prstGeom prst="donut">
            <a:avLst>
              <a:gd name="adj" fmla="val 885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45">
              <a:latin typeface="Arial" panose="020B0604020202020204" pitchFamily="34" charset="0"/>
              <a:sym typeface="Arial" panose="020B0604020202020204" pitchFamily="34" charset="0"/>
            </a:endParaRPr>
          </a:p>
        </p:txBody>
      </p:sp>
      <p:sp>
        <p:nvSpPr>
          <p:cNvPr id="36" name="任意多边形: 形状 27"/>
          <p:cNvSpPr/>
          <p:nvPr>
            <p:custDataLst>
              <p:tags r:id="rId8"/>
            </p:custDataLst>
          </p:nvPr>
        </p:nvSpPr>
        <p:spPr>
          <a:xfrm flipV="1">
            <a:off x="4750435" y="3725545"/>
            <a:ext cx="903605" cy="890270"/>
          </a:xfrm>
          <a:custGeom>
            <a:avLst/>
            <a:gdLst>
              <a:gd name="connsiteX0" fmla="*/ 1211583 w 1494674"/>
              <a:gd name="connsiteY0" fmla="*/ 0 h 1450413"/>
              <a:gd name="connsiteX1" fmla="*/ 1213202 w 1494674"/>
              <a:gd name="connsiteY1" fmla="*/ 16540 h 1450413"/>
              <a:gd name="connsiteX2" fmla="*/ 1425172 w 1494674"/>
              <a:gd name="connsiteY2" fmla="*/ 342247 h 1450413"/>
              <a:gd name="connsiteX3" fmla="*/ 1494674 w 1494674"/>
              <a:gd name="connsiteY3" fmla="*/ 381088 h 1450413"/>
              <a:gd name="connsiteX4" fmla="*/ 1369085 w 1494674"/>
              <a:gd name="connsiteY4" fmla="*/ 442401 h 1450413"/>
              <a:gd name="connsiteX5" fmla="*/ 1213794 w 1494674"/>
              <a:gd name="connsiteY5" fmla="*/ 549822 h 1450413"/>
              <a:gd name="connsiteX6" fmla="*/ 762270 w 1494674"/>
              <a:gd name="connsiteY6" fmla="*/ 1381425 h 1450413"/>
              <a:gd name="connsiteX7" fmla="*/ 758333 w 1494674"/>
              <a:gd name="connsiteY7" fmla="*/ 1450413 h 1450413"/>
              <a:gd name="connsiteX8" fmla="*/ 0 w 1494674"/>
              <a:gd name="connsiteY8" fmla="*/ 513950 h 1450413"/>
              <a:gd name="connsiteX9" fmla="*/ 68299 w 1494674"/>
              <a:gd name="connsiteY9" fmla="*/ 524442 h 1450413"/>
              <a:gd name="connsiteX10" fmla="*/ 975607 w 1494674"/>
              <a:gd name="connsiteY10" fmla="*/ 255686 h 1450413"/>
              <a:gd name="connsiteX11" fmla="*/ 1112968 w 1494674"/>
              <a:gd name="connsiteY11" fmla="*/ 126122 h 1450413"/>
              <a:gd name="connsiteX12" fmla="*/ 1211583 w 1494674"/>
              <a:gd name="connsiteY12" fmla="*/ 0 h 145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4674" h="1450413">
                <a:moveTo>
                  <a:pt x="1211583" y="0"/>
                </a:moveTo>
                <a:lnTo>
                  <a:pt x="1213202" y="16540"/>
                </a:lnTo>
                <a:cubicBezTo>
                  <a:pt x="1240057" y="151658"/>
                  <a:pt x="1317920" y="267646"/>
                  <a:pt x="1425172" y="342247"/>
                </a:cubicBezTo>
                <a:lnTo>
                  <a:pt x="1494674" y="381088"/>
                </a:lnTo>
                <a:lnTo>
                  <a:pt x="1369085" y="442401"/>
                </a:lnTo>
                <a:cubicBezTo>
                  <a:pt x="1315471" y="473746"/>
                  <a:pt x="1263543" y="509536"/>
                  <a:pt x="1213794" y="549822"/>
                </a:cubicBezTo>
                <a:cubicBezTo>
                  <a:pt x="948465" y="764681"/>
                  <a:pt x="795344" y="1066744"/>
                  <a:pt x="762270" y="1381425"/>
                </a:cubicBezTo>
                <a:lnTo>
                  <a:pt x="758333" y="1450413"/>
                </a:lnTo>
                <a:lnTo>
                  <a:pt x="0" y="513950"/>
                </a:lnTo>
                <a:lnTo>
                  <a:pt x="68299" y="524442"/>
                </a:lnTo>
                <a:cubicBezTo>
                  <a:pt x="382980" y="557517"/>
                  <a:pt x="710278" y="470544"/>
                  <a:pt x="975607" y="255686"/>
                </a:cubicBezTo>
                <a:cubicBezTo>
                  <a:pt x="1025356" y="215400"/>
                  <a:pt x="1071160" y="172048"/>
                  <a:pt x="1112968" y="126122"/>
                </a:cubicBezTo>
                <a:lnTo>
                  <a:pt x="1211583" y="0"/>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45">
              <a:latin typeface="Arial" panose="020B0604020202020204" pitchFamily="34" charset="0"/>
              <a:sym typeface="Arial" panose="020B0604020202020204" pitchFamily="34" charset="0"/>
            </a:endParaRPr>
          </a:p>
        </p:txBody>
      </p:sp>
      <p:sp>
        <p:nvSpPr>
          <p:cNvPr id="41" name="Text Box 40"/>
          <p:cNvSpPr txBox="1"/>
          <p:nvPr/>
        </p:nvSpPr>
        <p:spPr>
          <a:xfrm>
            <a:off x="5440680" y="2230755"/>
            <a:ext cx="3048000" cy="365125"/>
          </a:xfrm>
          <a:prstGeom prst="rect">
            <a:avLst/>
          </a:prstGeom>
          <a:noFill/>
        </p:spPr>
        <p:txBody>
          <a:bodyPr wrap="square" rtlCol="0">
            <a:spAutoFit/>
          </a:bodyPr>
          <a:lstStyle/>
          <a:p>
            <a:r>
              <a:rPr lang="en-GB" sz="1780" b="1" dirty="0">
                <a:solidFill>
                  <a:schemeClr val="lt2"/>
                </a:solidFill>
                <a:latin typeface="Fira Sans" panose="020B0503050000020004" pitchFamily="34" charset="0"/>
                <a:ea typeface="Aref Ruqaa" panose="02000503000000000000"/>
                <a:cs typeface="Aref Ruqaa" panose="02000503000000000000"/>
              </a:rPr>
              <a:t>Text</a:t>
            </a:r>
            <a:endParaRPr lang="en-US" sz="2000" dirty="0">
              <a:solidFill>
                <a:schemeClr val="dk1"/>
              </a:solidFill>
              <a:latin typeface="Fira Sans" panose="020B0503050000020004" pitchFamily="34" charset="0"/>
              <a:ea typeface="Fira Sans" panose="020B0503050000020004"/>
              <a:cs typeface="Aref Ruqaa" panose="02000503000000000000"/>
            </a:endParaRPr>
          </a:p>
        </p:txBody>
      </p:sp>
      <p:sp>
        <p:nvSpPr>
          <p:cNvPr id="43" name="Text Box 42"/>
          <p:cNvSpPr txBox="1"/>
          <p:nvPr/>
        </p:nvSpPr>
        <p:spPr>
          <a:xfrm>
            <a:off x="5696712" y="3306445"/>
            <a:ext cx="3048000" cy="365125"/>
          </a:xfrm>
          <a:prstGeom prst="rect">
            <a:avLst/>
          </a:prstGeom>
          <a:noFill/>
        </p:spPr>
        <p:txBody>
          <a:bodyPr wrap="square" rtlCol="0">
            <a:spAutoFit/>
          </a:bodyPr>
          <a:lstStyle/>
          <a:p>
            <a:r>
              <a:rPr lang="en-GB" sz="1780" b="1" dirty="0">
                <a:solidFill>
                  <a:schemeClr val="lt2"/>
                </a:solidFill>
                <a:latin typeface="Fira Sans" panose="020B0503050000020004" pitchFamily="34" charset="0"/>
                <a:ea typeface="Aref Ruqaa" panose="02000503000000000000"/>
                <a:cs typeface="Aref Ruqaa" panose="02000503000000000000"/>
              </a:rPr>
              <a:t>Icon</a:t>
            </a:r>
            <a:endParaRPr lang="en-US" sz="2000" dirty="0">
              <a:solidFill>
                <a:schemeClr val="dk1"/>
              </a:solidFill>
              <a:latin typeface="Fira Sans" panose="020B0503050000020004" pitchFamily="34" charset="0"/>
              <a:ea typeface="Fira Sans" panose="020B0503050000020004"/>
              <a:cs typeface="Aref Ruqaa" panose="02000503000000000000"/>
            </a:endParaRPr>
          </a:p>
        </p:txBody>
      </p:sp>
      <p:sp>
        <p:nvSpPr>
          <p:cNvPr id="44" name="Text Box 43"/>
          <p:cNvSpPr txBox="1"/>
          <p:nvPr/>
        </p:nvSpPr>
        <p:spPr>
          <a:xfrm>
            <a:off x="5404485" y="4586605"/>
            <a:ext cx="3048000" cy="337185"/>
          </a:xfrm>
          <a:prstGeom prst="rect">
            <a:avLst/>
          </a:prstGeom>
          <a:noFill/>
        </p:spPr>
        <p:txBody>
          <a:bodyPr wrap="square" rtlCol="0">
            <a:spAutoFit/>
          </a:bodyPr>
          <a:lstStyle/>
          <a:p>
            <a:r>
              <a:rPr lang="en-GB" sz="1600" b="1" dirty="0">
                <a:solidFill>
                  <a:schemeClr val="lt2"/>
                </a:solidFill>
                <a:latin typeface="Fira Sans" panose="020B0503050000020004" pitchFamily="34" charset="0"/>
                <a:ea typeface="Aref Ruqaa" panose="02000503000000000000"/>
                <a:cs typeface="Aref Ruqaa" panose="02000503000000000000"/>
              </a:rPr>
              <a:t>Image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300" fill="hold">
                                          <p:stCondLst>
                                            <p:cond delay="0"/>
                                          </p:stCondLst>
                                        </p:cTn>
                                        <p:tgtEl>
                                          <p:spTgt spid="1266"/>
                                        </p:tgtEl>
                                        <p:attrNameLst>
                                          <p:attrName>style.visibility</p:attrName>
                                        </p:attrNameLst>
                                      </p:cBhvr>
                                      <p:to>
                                        <p:strVal val="visible"/>
                                      </p:to>
                                    </p:set>
                                    <p:anim calcmode="lin" valueType="num">
                                      <p:cBhvr additive="base">
                                        <p:cTn id="7" dur="300"/>
                                        <p:tgtEl>
                                          <p:spTgt spid="1266"/>
                                        </p:tgtEl>
                                        <p:attrNameLst>
                                          <p:attrName>ppt_y</p:attrName>
                                        </p:attrNameLst>
                                      </p:cBhvr>
                                      <p:tavLst>
                                        <p:tav tm="0">
                                          <p:val>
                                            <p:strVal val="#ppt_y+#ppt_h*1.125000"/>
                                          </p:val>
                                        </p:tav>
                                        <p:tav tm="100000">
                                          <p:val>
                                            <p:strVal val="#ppt_y"/>
                                          </p:val>
                                        </p:tav>
                                      </p:tavLst>
                                    </p:anim>
                                    <p:animEffect transition="in" filter="wipe(up)">
                                      <p:cBhvr>
                                        <p:cTn id="8" dur="300"/>
                                        <p:tgtEl>
                                          <p:spTgt spid="126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6" presetClass="entr" presetSubtype="16" fill="hold" grpId="0" nodeType="withEffect">
                                  <p:stCondLst>
                                    <p:cond delay="500"/>
                                  </p:stCondLst>
                                  <p:childTnLst>
                                    <p:set>
                                      <p:cBhvr>
                                        <p:cTn id="18" dur="1000" fill="hold">
                                          <p:stCondLst>
                                            <p:cond delay="0"/>
                                          </p:stCondLst>
                                        </p:cTn>
                                        <p:tgtEl>
                                          <p:spTgt spid="36"/>
                                        </p:tgtEl>
                                        <p:attrNameLst>
                                          <p:attrName>style.visibility</p:attrName>
                                        </p:attrNameLst>
                                      </p:cBhvr>
                                      <p:to>
                                        <p:strVal val="visible"/>
                                      </p:to>
                                    </p:set>
                                    <p:animEffect transition="in" filter="circle(in)">
                                      <p:cBhvr>
                                        <p:cTn id="19" dur="1000"/>
                                        <p:tgtEl>
                                          <p:spTgt spid="36"/>
                                        </p:tgtEl>
                                      </p:cBhvr>
                                    </p:animEffect>
                                  </p:childTnLst>
                                </p:cTn>
                              </p:par>
                              <p:par>
                                <p:cTn id="20" presetID="6" presetClass="entr" presetSubtype="16" fill="hold" grpId="0" nodeType="withEffect">
                                  <p:stCondLst>
                                    <p:cond delay="0"/>
                                  </p:stCondLst>
                                  <p:childTnLst>
                                    <p:set>
                                      <p:cBhvr>
                                        <p:cTn id="21" dur="1000" fill="hold">
                                          <p:stCondLst>
                                            <p:cond delay="0"/>
                                          </p:stCondLst>
                                        </p:cTn>
                                        <p:tgtEl>
                                          <p:spTgt spid="44"/>
                                        </p:tgtEl>
                                        <p:attrNameLst>
                                          <p:attrName>style.visibility</p:attrName>
                                        </p:attrNameLst>
                                      </p:cBhvr>
                                      <p:to>
                                        <p:strVal val="visible"/>
                                      </p:to>
                                    </p:set>
                                    <p:animEffect transition="in" filter="circle(in)">
                                      <p:cBhvr>
                                        <p:cTn id="22" dur="1000"/>
                                        <p:tgtEl>
                                          <p:spTgt spid="44"/>
                                        </p:tgtEl>
                                      </p:cBhvr>
                                    </p:animEffect>
                                  </p:childTnLst>
                                </p:cTn>
                              </p:par>
                              <p:par>
                                <p:cTn id="23" presetID="6" presetClass="entr" presetSubtype="16" fill="hold" grpId="0" nodeType="withEffect">
                                  <p:stCondLst>
                                    <p:cond delay="0"/>
                                  </p:stCondLst>
                                  <p:childTnLst>
                                    <p:set>
                                      <p:cBhvr>
                                        <p:cTn id="24" dur="1000" fill="hold">
                                          <p:stCondLst>
                                            <p:cond delay="0"/>
                                          </p:stCondLst>
                                        </p:cTn>
                                        <p:tgtEl>
                                          <p:spTgt spid="33"/>
                                        </p:tgtEl>
                                        <p:attrNameLst>
                                          <p:attrName>style.visibility</p:attrName>
                                        </p:attrNameLst>
                                      </p:cBhvr>
                                      <p:to>
                                        <p:strVal val="visible"/>
                                      </p:to>
                                    </p:set>
                                    <p:animEffect transition="in" filter="circle(in)">
                                      <p:cBhvr>
                                        <p:cTn id="25" dur="1000"/>
                                        <p:tgtEl>
                                          <p:spTgt spid="33"/>
                                        </p:tgtEl>
                                      </p:cBhvr>
                                    </p:animEffect>
                                  </p:childTnLst>
                                </p:cTn>
                              </p:par>
                              <p:par>
                                <p:cTn id="26" presetID="6" presetClass="entr" presetSubtype="16" fill="hold" grpId="0" nodeType="withEffect">
                                  <p:stCondLst>
                                    <p:cond delay="0"/>
                                  </p:stCondLst>
                                  <p:childTnLst>
                                    <p:set>
                                      <p:cBhvr>
                                        <p:cTn id="27" dur="1000" fill="hold">
                                          <p:stCondLst>
                                            <p:cond delay="0"/>
                                          </p:stCondLst>
                                        </p:cTn>
                                        <p:tgtEl>
                                          <p:spTgt spid="34"/>
                                        </p:tgtEl>
                                        <p:attrNameLst>
                                          <p:attrName>style.visibility</p:attrName>
                                        </p:attrNameLst>
                                      </p:cBhvr>
                                      <p:to>
                                        <p:strVal val="visible"/>
                                      </p:to>
                                    </p:set>
                                    <p:animEffect transition="in" filter="circle(in)">
                                      <p:cBhvr>
                                        <p:cTn id="28" dur="1000"/>
                                        <p:tgtEl>
                                          <p:spTgt spid="34"/>
                                        </p:tgtEl>
                                      </p:cBhvr>
                                    </p:animEffect>
                                  </p:childTnLst>
                                </p:cTn>
                              </p:par>
                              <p:par>
                                <p:cTn id="29" presetID="6" presetClass="entr" presetSubtype="16" fill="hold" grpId="0" nodeType="withEffect">
                                  <p:stCondLst>
                                    <p:cond delay="0"/>
                                  </p:stCondLst>
                                  <p:childTnLst>
                                    <p:set>
                                      <p:cBhvr>
                                        <p:cTn id="30" dur="1000" fill="hold">
                                          <p:stCondLst>
                                            <p:cond delay="0"/>
                                          </p:stCondLst>
                                        </p:cTn>
                                        <p:tgtEl>
                                          <p:spTgt spid="43"/>
                                        </p:tgtEl>
                                        <p:attrNameLst>
                                          <p:attrName>style.visibility</p:attrName>
                                        </p:attrNameLst>
                                      </p:cBhvr>
                                      <p:to>
                                        <p:strVal val="visible"/>
                                      </p:to>
                                    </p:set>
                                    <p:animEffect transition="in" filter="circle(in)">
                                      <p:cBhvr>
                                        <p:cTn id="31" dur="1000"/>
                                        <p:tgtEl>
                                          <p:spTgt spid="43"/>
                                        </p:tgtEl>
                                      </p:cBhvr>
                                    </p:animEffect>
                                  </p:childTnLst>
                                </p:cTn>
                              </p:par>
                              <p:par>
                                <p:cTn id="32" presetID="6" presetClass="entr" presetSubtype="16" fill="hold" grpId="0" nodeType="withEffect">
                                  <p:stCondLst>
                                    <p:cond delay="0"/>
                                  </p:stCondLst>
                                  <p:childTnLst>
                                    <p:set>
                                      <p:cBhvr>
                                        <p:cTn id="33" dur="1000" fill="hold">
                                          <p:stCondLst>
                                            <p:cond delay="0"/>
                                          </p:stCondLst>
                                        </p:cTn>
                                        <p:tgtEl>
                                          <p:spTgt spid="42"/>
                                        </p:tgtEl>
                                        <p:attrNameLst>
                                          <p:attrName>style.visibility</p:attrName>
                                        </p:attrNameLst>
                                      </p:cBhvr>
                                      <p:to>
                                        <p:strVal val="visible"/>
                                      </p:to>
                                    </p:set>
                                    <p:animEffect transition="in" filter="circle(in)">
                                      <p:cBhvr>
                                        <p:cTn id="34" dur="1000"/>
                                        <p:tgtEl>
                                          <p:spTgt spid="42"/>
                                        </p:tgtEl>
                                      </p:cBhvr>
                                    </p:animEffect>
                                  </p:childTnLst>
                                </p:cTn>
                              </p:par>
                              <p:par>
                                <p:cTn id="35" presetID="6" presetClass="entr" presetSubtype="16" fill="hold" grpId="0" nodeType="withEffect">
                                  <p:stCondLst>
                                    <p:cond delay="0"/>
                                  </p:stCondLst>
                                  <p:childTnLst>
                                    <p:set>
                                      <p:cBhvr>
                                        <p:cTn id="36" dur="1000" fill="hold">
                                          <p:stCondLst>
                                            <p:cond delay="0"/>
                                          </p:stCondLst>
                                        </p:cTn>
                                        <p:tgtEl>
                                          <p:spTgt spid="27"/>
                                        </p:tgtEl>
                                        <p:attrNameLst>
                                          <p:attrName>style.visibility</p:attrName>
                                        </p:attrNameLst>
                                      </p:cBhvr>
                                      <p:to>
                                        <p:strVal val="visible"/>
                                      </p:to>
                                    </p:set>
                                    <p:animEffect transition="in" filter="circle(in)">
                                      <p:cBhvr>
                                        <p:cTn id="37" dur="1000"/>
                                        <p:tgtEl>
                                          <p:spTgt spid="27"/>
                                        </p:tgtEl>
                                      </p:cBhvr>
                                    </p:animEffect>
                                  </p:childTnLst>
                                </p:cTn>
                              </p:par>
                              <p:par>
                                <p:cTn id="38" presetID="6" presetClass="entr" presetSubtype="16" fill="hold" grpId="0" nodeType="withEffect">
                                  <p:stCondLst>
                                    <p:cond delay="0"/>
                                  </p:stCondLst>
                                  <p:childTnLst>
                                    <p:set>
                                      <p:cBhvr>
                                        <p:cTn id="39" dur="1000" fill="hold">
                                          <p:stCondLst>
                                            <p:cond delay="0"/>
                                          </p:stCondLst>
                                        </p:cTn>
                                        <p:tgtEl>
                                          <p:spTgt spid="35"/>
                                        </p:tgtEl>
                                        <p:attrNameLst>
                                          <p:attrName>style.visibility</p:attrName>
                                        </p:attrNameLst>
                                      </p:cBhvr>
                                      <p:to>
                                        <p:strVal val="visible"/>
                                      </p:to>
                                    </p:set>
                                    <p:animEffect transition="in" filter="circle(in)">
                                      <p:cBhvr>
                                        <p:cTn id="40" dur="1000"/>
                                        <p:tgtEl>
                                          <p:spTgt spid="35"/>
                                        </p:tgtEl>
                                      </p:cBhvr>
                                    </p:animEffect>
                                  </p:childTnLst>
                                </p:cTn>
                              </p:par>
                              <p:par>
                                <p:cTn id="41" presetID="6" presetClass="entr" presetSubtype="16" fill="hold" grpId="0" nodeType="withEffect">
                                  <p:stCondLst>
                                    <p:cond delay="0"/>
                                  </p:stCondLst>
                                  <p:childTnLst>
                                    <p:set>
                                      <p:cBhvr>
                                        <p:cTn id="42" dur="1000" fill="hold">
                                          <p:stCondLst>
                                            <p:cond delay="0"/>
                                          </p:stCondLst>
                                        </p:cTn>
                                        <p:tgtEl>
                                          <p:spTgt spid="41"/>
                                        </p:tgtEl>
                                        <p:attrNameLst>
                                          <p:attrName>style.visibility</p:attrName>
                                        </p:attrNameLst>
                                      </p:cBhvr>
                                      <p:to>
                                        <p:strVal val="visible"/>
                                      </p:to>
                                    </p:set>
                                    <p:animEffect transition="in" filter="circle(in)">
                                      <p:cBhvr>
                                        <p:cTn id="4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1266" grpId="1"/>
      <p:bldP spid="42" grpId="0" animBg="1"/>
      <p:bldP spid="42" grpId="1" animBg="1"/>
      <p:bldP spid="27" grpId="0" animBg="1"/>
      <p:bldP spid="27" grpId="1" animBg="1"/>
      <p:bldP spid="29" grpId="0" animBg="1"/>
      <p:bldP spid="29" grpId="1" animBg="1"/>
      <p:bldP spid="32" grpId="0"/>
      <p:bldP spid="32" grpId="1"/>
      <p:bldP spid="33" grpId="0" animBg="1"/>
      <p:bldP spid="33" grpId="1" animBg="1"/>
      <p:bldP spid="34" grpId="0" animBg="1"/>
      <p:bldP spid="34" grpId="1" animBg="1"/>
      <p:bldP spid="35" grpId="0" animBg="1"/>
      <p:bldP spid="35" grpId="1" animBg="1"/>
      <p:bldP spid="36" grpId="0" animBg="1"/>
      <p:bldP spid="36" grpId="1" animBg="1"/>
      <p:bldP spid="41" grpId="0"/>
      <p:bldP spid="41" grpId="1"/>
      <p:bldP spid="43" grpId="0"/>
      <p:bldP spid="43" grpId="1"/>
      <p:bldP spid="44" grpId="0"/>
      <p:bldP spid="4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How Flutter works </a:t>
            </a:r>
            <a:endParaRPr lang="en-US" altLang="en-US"/>
          </a:p>
        </p:txBody>
      </p:sp>
      <p:pic>
        <p:nvPicPr>
          <p:cNvPr id="14" name="Picture 13" descr="flutter_widgets_diagram_1_dbcba36809"/>
          <p:cNvPicPr>
            <a:picLocks noChangeAspect="1"/>
          </p:cNvPicPr>
          <p:nvPr/>
        </p:nvPicPr>
        <p:blipFill>
          <a:blip r:embed="rId3"/>
          <a:stretch>
            <a:fillRect/>
          </a:stretch>
        </p:blipFill>
        <p:spPr>
          <a:xfrm>
            <a:off x="746125" y="750570"/>
            <a:ext cx="7980680" cy="42202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300" fill="hold">
                                          <p:stCondLst>
                                            <p:cond delay="0"/>
                                          </p:stCondLst>
                                        </p:cTn>
                                        <p:tgtEl>
                                          <p:spTgt spid="1266"/>
                                        </p:tgtEl>
                                        <p:attrNameLst>
                                          <p:attrName>style.visibility</p:attrName>
                                        </p:attrNameLst>
                                      </p:cBhvr>
                                      <p:to>
                                        <p:strVal val="visible"/>
                                      </p:to>
                                    </p:set>
                                    <p:anim calcmode="lin" valueType="num">
                                      <p:cBhvr additive="base">
                                        <p:cTn id="7" dur="300"/>
                                        <p:tgtEl>
                                          <p:spTgt spid="1266"/>
                                        </p:tgtEl>
                                        <p:attrNameLst>
                                          <p:attrName>ppt_y</p:attrName>
                                        </p:attrNameLst>
                                      </p:cBhvr>
                                      <p:tavLst>
                                        <p:tav tm="0">
                                          <p:val>
                                            <p:strVal val="#ppt_y+#ppt_h*1.125000"/>
                                          </p:val>
                                        </p:tav>
                                        <p:tav tm="100000">
                                          <p:val>
                                            <p:strVal val="#ppt_y"/>
                                          </p:val>
                                        </p:tav>
                                      </p:tavLst>
                                    </p:anim>
                                    <p:animEffect transition="in" filter="wipe(up)">
                                      <p:cBhvr>
                                        <p:cTn id="8" dur="300"/>
                                        <p:tgtEl>
                                          <p:spTgt spid="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 grpId="0"/>
      <p:bldP spid="126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Fira Sans" panose="020B0503050000020004" pitchFamily="34" charset="0"/>
              </a:rPr>
              <a:t>Dart Basics</a:t>
            </a:r>
            <a:endParaRPr dirty="0">
              <a:latin typeface="Fira Sans" panose="020B05030500000200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534942" y="177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Fira Sans" panose="020B0503050000020004" pitchFamily="34" charset="0"/>
              </a:rPr>
              <a:t>Rules </a:t>
            </a:r>
            <a:endParaRPr dirty="0">
              <a:latin typeface="Fira Sans" panose="020B0503050000020004" pitchFamily="34" charset="0"/>
            </a:endParaRPr>
          </a:p>
        </p:txBody>
      </p:sp>
      <p:sp>
        <p:nvSpPr>
          <p:cNvPr id="15" name="Subtitle 14"/>
          <p:cNvSpPr>
            <a:spLocks noGrp="1"/>
          </p:cNvSpPr>
          <p:nvPr>
            <p:ph type="subTitle" idx="9"/>
          </p:nvPr>
        </p:nvSpPr>
        <p:spPr>
          <a:xfrm>
            <a:off x="1299883" y="823683"/>
            <a:ext cx="6363660" cy="1041563"/>
          </a:xfrm>
        </p:spPr>
        <p:txBody>
          <a:bodyPr/>
          <a:lstStyle/>
          <a:p>
            <a:r>
              <a:rPr lang="en-US" sz="2000" b="0" dirty="0"/>
              <a:t>We deal wit Mohsen</a:t>
            </a:r>
          </a:p>
          <a:p>
            <a:r>
              <a:rPr lang="en-US" sz="2000" b="0" dirty="0"/>
              <a:t>Good things give you Mohsens   </a:t>
            </a:r>
          </a:p>
        </p:txBody>
      </p:sp>
      <p:sp>
        <p:nvSpPr>
          <p:cNvPr id="20" name="Subtitle 14"/>
          <p:cNvSpPr txBox="1"/>
          <p:nvPr/>
        </p:nvSpPr>
        <p:spPr>
          <a:xfrm>
            <a:off x="1866899" y="1865246"/>
            <a:ext cx="5040085" cy="11811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panose="02000503000000000000"/>
                <a:sym typeface="Aref Ruqaa" panose="02000503000000000000"/>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482600" indent="-342900">
              <a:buFont typeface="Arial" panose="020B0604020202020204" pitchFamily="34" charset="0"/>
              <a:buChar char="•"/>
            </a:pPr>
            <a:r>
              <a:rPr lang="en-US" sz="2000" b="0" dirty="0"/>
              <a:t>Participate in session</a:t>
            </a:r>
          </a:p>
          <a:p>
            <a:pPr marL="482600" indent="-342900">
              <a:buFont typeface="Arial" panose="020B0604020202020204" pitchFamily="34" charset="0"/>
              <a:buChar char="•"/>
            </a:pPr>
            <a:r>
              <a:rPr lang="en-US" sz="2000" b="0" dirty="0"/>
              <a:t>Submit task</a:t>
            </a:r>
          </a:p>
          <a:p>
            <a:pPr marL="482600" indent="-342900">
              <a:buFont typeface="Arial" panose="020B0604020202020204" pitchFamily="34" charset="0"/>
              <a:buChar char="•"/>
            </a:pPr>
            <a:endParaRPr lang="en-US" b="0" dirty="0"/>
          </a:p>
        </p:txBody>
      </p:sp>
      <p:sp>
        <p:nvSpPr>
          <p:cNvPr id="21" name="TextBox 20"/>
          <p:cNvSpPr txBox="1"/>
          <p:nvPr/>
        </p:nvSpPr>
        <p:spPr>
          <a:xfrm>
            <a:off x="1237070" y="2839037"/>
            <a:ext cx="5980159" cy="1015663"/>
          </a:xfrm>
          <a:prstGeom prst="rect">
            <a:avLst/>
          </a:prstGeom>
          <a:noFill/>
        </p:spPr>
        <p:txBody>
          <a:bodyPr wrap="square" rtlCol="0">
            <a:spAutoFit/>
          </a:bodyPr>
          <a:lstStyle/>
          <a:p>
            <a:r>
              <a:rPr lang="en-US" sz="2000" dirty="0">
                <a:solidFill>
                  <a:schemeClr val="dk1"/>
                </a:solidFill>
                <a:latin typeface="Fira Sans" panose="020B0503050000020004" pitchFamily="34" charset="0"/>
                <a:cs typeface="Aref Ruqaa" panose="02000503000000000000"/>
                <a:sym typeface="Aref Ruqaa" panose="02000503000000000000"/>
              </a:rPr>
              <a:t>Absence of two meetings without a real excuse</a:t>
            </a:r>
          </a:p>
          <a:p>
            <a:r>
              <a:rPr lang="en-US" sz="2000" dirty="0">
                <a:solidFill>
                  <a:schemeClr val="dk1"/>
                </a:solidFill>
                <a:latin typeface="Fira Sans" panose="020B0503050000020004" pitchFamily="34" charset="0"/>
                <a:cs typeface="Aref Ruqaa" panose="02000503000000000000"/>
                <a:sym typeface="Aref Ruqaa" panose="02000503000000000000"/>
              </a:rPr>
              <a:t> (</a:t>
            </a:r>
            <a:r>
              <a:rPr lang="en-US" sz="2000" dirty="0">
                <a:solidFill>
                  <a:srgbClr val="C00000"/>
                </a:solidFill>
                <a:latin typeface="Fira Sans" panose="020B0503050000020004" pitchFamily="34" charset="0"/>
                <a:cs typeface="Aref Ruqaa" panose="02000503000000000000"/>
                <a:sym typeface="Aref Ruqaa" panose="02000503000000000000"/>
              </a:rPr>
              <a:t>alert + affect on your Mohsens</a:t>
            </a:r>
            <a:r>
              <a:rPr lang="en-US" sz="2000" dirty="0">
                <a:solidFill>
                  <a:schemeClr val="dk1"/>
                </a:solidFill>
                <a:latin typeface="Fira Sans" panose="020B0503050000020004" pitchFamily="34" charset="0"/>
                <a:cs typeface="Aref Ruqaa" panose="02000503000000000000"/>
                <a:sym typeface="Aref Ruqaa" panose="02000503000000000000"/>
              </a:rPr>
              <a:t>)</a:t>
            </a:r>
          </a:p>
          <a:p>
            <a:endParaRPr lang="en-US" sz="2000" dirty="0">
              <a:solidFill>
                <a:schemeClr val="dk1"/>
              </a:solidFill>
              <a:latin typeface="Fira Sans" panose="020B0503050000020004" pitchFamily="34" charset="0"/>
              <a:cs typeface="Aref Ruqaa" panose="02000503000000000000"/>
              <a:sym typeface="Aref Ruqaa" panose="02000503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475071" y="3038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624018" y="1163176"/>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lt2"/>
                </a:solidFill>
              </a:rPr>
              <a:t>01</a:t>
            </a:r>
          </a:p>
        </p:txBody>
      </p:sp>
      <p:sp>
        <p:nvSpPr>
          <p:cNvPr id="1272" name="Google Shape;1272;p31"/>
          <p:cNvSpPr txBox="1">
            <a:spLocks noGrp="1"/>
          </p:cNvSpPr>
          <p:nvPr>
            <p:ph type="title" idx="5"/>
          </p:nvPr>
        </p:nvSpPr>
        <p:spPr>
          <a:xfrm>
            <a:off x="1633485" y="2994288"/>
            <a:ext cx="735338"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lt2"/>
                </a:solidFill>
                <a:latin typeface="Fira Sans" panose="020B0503050000020004" pitchFamily="34" charset="0"/>
              </a:rPr>
              <a:t>04</a:t>
            </a:r>
            <a:endParaRPr dirty="0">
              <a:solidFill>
                <a:schemeClr val="lt2"/>
              </a:solidFill>
              <a:latin typeface="Fira Sans" panose="020B0503050000020004" pitchFamily="34" charset="0"/>
            </a:endParaRPr>
          </a:p>
        </p:txBody>
      </p:sp>
      <p:sp>
        <p:nvSpPr>
          <p:cNvPr id="1273" name="Google Shape;1273;p31"/>
          <p:cNvSpPr txBox="1">
            <a:spLocks noGrp="1"/>
          </p:cNvSpPr>
          <p:nvPr>
            <p:ph type="title" idx="6"/>
          </p:nvPr>
        </p:nvSpPr>
        <p:spPr>
          <a:xfrm>
            <a:off x="1559181" y="1756227"/>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614160" y="2349278"/>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03</a:t>
            </a:r>
            <a:endParaRPr dirty="0"/>
          </a:p>
        </p:txBody>
      </p:sp>
      <p:sp>
        <p:nvSpPr>
          <p:cNvPr id="1275" name="Google Shape;1275;p31"/>
          <p:cNvSpPr txBox="1">
            <a:spLocks noGrp="1"/>
          </p:cNvSpPr>
          <p:nvPr>
            <p:ph type="subTitle" idx="8"/>
          </p:nvPr>
        </p:nvSpPr>
        <p:spPr>
          <a:xfrm>
            <a:off x="2460252" y="1146253"/>
            <a:ext cx="2179746"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Fira Sans" panose="020B0503050000020004" pitchFamily="34" charset="0"/>
              </a:rPr>
              <a:t>Data Types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460252" y="1756227"/>
            <a:ext cx="2179746"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Null safety</a:t>
            </a:r>
            <a:endParaRPr dirty="0"/>
          </a:p>
        </p:txBody>
      </p:sp>
      <p:sp>
        <p:nvSpPr>
          <p:cNvPr id="1277" name="Google Shape;1277;p31"/>
          <p:cNvSpPr txBox="1">
            <a:spLocks noGrp="1"/>
          </p:cNvSpPr>
          <p:nvPr>
            <p:ph type="subTitle" idx="13"/>
          </p:nvPr>
        </p:nvSpPr>
        <p:spPr>
          <a:xfrm>
            <a:off x="2514913" y="2993037"/>
            <a:ext cx="2299465" cy="503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Control  Flow</a:t>
            </a:r>
            <a:endParaRPr dirty="0"/>
          </a:p>
        </p:txBody>
      </p:sp>
      <p:sp>
        <p:nvSpPr>
          <p:cNvPr id="1278" name="Google Shape;1278;p31"/>
          <p:cNvSpPr txBox="1">
            <a:spLocks noGrp="1"/>
          </p:cNvSpPr>
          <p:nvPr>
            <p:ph type="subTitle" idx="14"/>
          </p:nvPr>
        </p:nvSpPr>
        <p:spPr>
          <a:xfrm>
            <a:off x="2460252" y="2310240"/>
            <a:ext cx="3429000"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Functions  &amp; Parameters</a:t>
            </a:r>
            <a:endParaRPr dirty="0"/>
          </a:p>
        </p:txBody>
      </p:sp>
      <p:sp>
        <p:nvSpPr>
          <p:cNvPr id="12" name="Google Shape;1272;p31"/>
          <p:cNvSpPr txBox="1"/>
          <p:nvPr/>
        </p:nvSpPr>
        <p:spPr>
          <a:xfrm>
            <a:off x="1624018" y="3639298"/>
            <a:ext cx="73533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panose="02000503000000000000"/>
              <a:buNone/>
              <a:defRPr sz="3700" b="1" i="0" u="none" strike="noStrike" cap="none">
                <a:solidFill>
                  <a:schemeClr val="accent2"/>
                </a:solidFill>
                <a:latin typeface="Aref Ruqaa" panose="02000503000000000000"/>
                <a:ea typeface="Aref Ruqaa" panose="02000503000000000000"/>
                <a:cs typeface="Aref Ruqaa" panose="02000503000000000000"/>
                <a:sym typeface="Aref Ruqaa" panose="02000503000000000000"/>
              </a:defRPr>
            </a:lvl1pPr>
            <a:lvl2pPr marR="0" lvl="1"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2pPr>
            <a:lvl3pPr marR="0" lvl="2"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3pPr>
            <a:lvl4pPr marR="0" lvl="3"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4pPr>
            <a:lvl5pPr marR="0" lvl="4"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5pPr>
            <a:lvl6pPr marR="0" lvl="5"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6pPr>
            <a:lvl7pPr marR="0" lvl="6"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7pPr>
            <a:lvl8pPr marR="0" lvl="7"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8pPr>
            <a:lvl9pPr marR="0" lvl="8" algn="ctr" rtl="0">
              <a:lnSpc>
                <a:spcPct val="80000"/>
              </a:lnSpc>
              <a:spcBef>
                <a:spcPts val="0"/>
              </a:spcBef>
              <a:spcAft>
                <a:spcPts val="0"/>
              </a:spcAft>
              <a:buClr>
                <a:schemeClr val="lt1"/>
              </a:buClr>
              <a:buSzPts val="3000"/>
              <a:buFont typeface="Aref Ruqaa" panose="02000503000000000000"/>
              <a:buNone/>
              <a:defRPr sz="3000" b="1" i="0" u="none" strike="noStrike" cap="none">
                <a:solidFill>
                  <a:schemeClr val="lt1"/>
                </a:solidFill>
                <a:latin typeface="Aref Ruqaa" panose="02000503000000000000"/>
                <a:ea typeface="Aref Ruqaa" panose="02000503000000000000"/>
                <a:cs typeface="Aref Ruqaa" panose="02000503000000000000"/>
                <a:sym typeface="Aref Ruqaa" panose="02000503000000000000"/>
              </a:defRPr>
            </a:lvl9pPr>
          </a:lstStyle>
          <a:p>
            <a:r>
              <a:rPr lang="en-GB" dirty="0">
                <a:solidFill>
                  <a:schemeClr val="lt2"/>
                </a:solidFill>
                <a:latin typeface="Fira Sans" panose="020B0503050000020004" pitchFamily="34" charset="0"/>
              </a:rPr>
              <a:t>05</a:t>
            </a:r>
            <a:r>
              <a:rPr lang="en-GB" dirty="0"/>
              <a:t> </a:t>
            </a:r>
          </a:p>
        </p:txBody>
      </p:sp>
      <p:sp>
        <p:nvSpPr>
          <p:cNvPr id="13" name="Google Shape;1277;p31"/>
          <p:cNvSpPr txBox="1"/>
          <p:nvPr/>
        </p:nvSpPr>
        <p:spPr>
          <a:xfrm>
            <a:off x="2514913" y="3639298"/>
            <a:ext cx="865942" cy="5033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Aref Ruqaa" panose="02000503000000000000"/>
                <a:ea typeface="Aref Ruqaa" panose="02000503000000000000"/>
                <a:cs typeface="Aref Ruqaa" panose="02000503000000000000"/>
                <a:sym typeface="Aref Ruqaa" panose="02000503000000000000"/>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OOP</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22854]}"/>
</p:tagLst>
</file>

<file path=ppt/tags/tag1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i*1_1_1"/>
  <p:tag name="KSO_WM_TEMPLATE_CATEGORY" val="diagram"/>
  <p:tag name="KSO_WM_TEMPLATE_INDEX" val="20238367"/>
  <p:tag name="KSO_WM_UNIT_LAYERLEVEL" val="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367_1*n_h_a*1_1_1"/>
  <p:tag name="KSO_WM_TEMPLATE_CATEGORY" val="diagram"/>
  <p:tag name="KSO_WM_TEMPLATE_INDEX" val="2023836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3_2"/>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2_2"/>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1_2"/>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3_1"/>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1_1"/>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3207.4389810637226,&quot;left&quot;:-122.23016674612454,&quot;top&quot;:-20.985831457423455,&quot;width&quot;:837.806396484375}"/>
  <p:tag name="KSO_WM_DIAGRAM_COLOR_MATCH_VALUE" val="{&quot;shape&quot;:{&quot;fill&quot;:{&quot;solid&quot;:{&quot;brightness&quot;:0,&quot;colorType&quot;:1,&quot;foreColorIndex&quot;:5,&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i*1_1_1"/>
  <p:tag name="KSO_WM_TEMPLATE_CATEGORY" val="diagram"/>
  <p:tag name="KSO_WM_TEMPLATE_INDEX" val="20238367"/>
  <p:tag name="KSO_WM_UNIT_LAYERLEVEL" val="1_1_1"/>
  <p:tag name="KSO_WM_TAG_VERSION" val="3.0"/>
  <p:tag name="KSO_WM_DIAGRAM_MAX_ITEMCNT" val="3"/>
  <p:tag name="KSO_WM_DIAGRAM_MIN_ITEMCNT" val="3"/>
  <p:tag name="KSO_WM_DIAGRAM_VIRTUALLY_FRAME" val="{&quot;height&quot;:3207.438981063722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367_1*n_h_a*1_1_1"/>
  <p:tag name="KSO_WM_TEMPLATE_CATEGORY" val="diagram"/>
  <p:tag name="KSO_WM_TEMPLATE_INDEX" val="2023836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3"/>
  <p:tag name="KSO_WM_DIAGRAM_MIN_ITEMCNT" val="3"/>
  <p:tag name="KSO_WM_DIAGRAM_VIRTUALLY_FRAME" val="{&quot;height&quot;:388.3464660644531,&quot;left&quot;:-122.23016674612454,&quot;top&quot;:-20.985831457423455,&quot;width&quot;:837.80639648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3_2"/>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3207.438981063722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1_2"/>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3207.4389810637226,&quot;left&quot;:-122.23016674612454,&quot;top&quot;:-20.985831457423455,&quot;width&quot;:837.80639648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3_1"/>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3207.4389810637226,&quot;left&quot;:-122.23016674612454,&quot;top&quot;:-20.985831457423455,&quot;width&quot;:837.806396484375}"/>
  <p:tag name="KSO_WM_DIAGRAM_COLOR_MATCH_VALUE" val="{&quot;shape&quot;:{&quot;fill&quot;:{&quot;solid&quot;:{&quot;brightness&quot;:0,&quot;colorType&quot;:1,&quot;foreColorIndex&quot;:5,&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2_1"/>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8367_1*n_h_h_i*1_2_1_1"/>
  <p:tag name="KSO_WM_TEMPLATE_CATEGORY" val="diagram"/>
  <p:tag name="KSO_WM_TEMPLATE_INDEX" val="20238367"/>
  <p:tag name="KSO_WM_UNIT_LAYERLEVEL" val="1_1_1_1"/>
  <p:tag name="KSO_WM_TAG_VERSION" val="3.0"/>
  <p:tag name="KSO_WM_DIAGRAM_MAX_ITEMCNT" val="3"/>
  <p:tag name="KSO_WM_DIAGRAM_MIN_ITEMCNT" val="3"/>
  <p:tag name="KSO_WM_DIAGRAM_VIRTUALLY_FRAME" val="{&quot;height&quot;:423.9529180715966,&quot;left&quot;:-122.23016674612454,&quot;top&quot;:-20.985831457423455,&quot;width&quot;:837.806396484375}"/>
  <p:tag name="KSO_WM_DIAGRAM_COLOR_MATCH_VALUE" val="{&quot;shape&quot;:{&quot;fill&quot;:{&quot;solid&quot;:{&quot;brightness&quot;:0,&quot;colorType&quot;:1,&quot;foreColorIndex&quot;:5,&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1721</Words>
  <Application>Microsoft Office PowerPoint</Application>
  <PresentationFormat>On-screen Show (16:9)</PresentationFormat>
  <Paragraphs>307</Paragraphs>
  <Slides>48</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DM Sans</vt:lpstr>
      <vt:lpstr>Fira Sans</vt:lpstr>
      <vt:lpstr>-apple-system</vt:lpstr>
      <vt:lpstr>Ubuntu Mono</vt:lpstr>
      <vt:lpstr>Wingdings</vt:lpstr>
      <vt:lpstr>Lato</vt:lpstr>
      <vt:lpstr>Aref Ruqaa</vt:lpstr>
      <vt:lpstr>Codec Pro</vt:lpstr>
      <vt:lpstr>Consolas</vt:lpstr>
      <vt:lpstr>Arial</vt:lpstr>
      <vt:lpstr>Calibri</vt:lpstr>
      <vt:lpstr>Gospel Music School by Slidesgo</vt:lpstr>
      <vt:lpstr>Intro  to mobile development</vt:lpstr>
      <vt:lpstr>Mobile Development </vt:lpstr>
      <vt:lpstr>Native vs cross-platform </vt:lpstr>
      <vt:lpstr>Native vs Flutter </vt:lpstr>
      <vt:lpstr>How Flutter works </vt:lpstr>
      <vt:lpstr>How Flutter works </vt:lpstr>
      <vt:lpstr>Dart Basics</vt:lpstr>
      <vt:lpstr>Rules </vt:lpstr>
      <vt:lpstr>Agenda</vt:lpstr>
      <vt:lpstr>Data Types</vt:lpstr>
      <vt:lpstr>Note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Null Safety</vt:lpstr>
      <vt:lpstr>PowerPoint Presentation</vt:lpstr>
      <vt:lpstr>PowerPoint Presentation</vt:lpstr>
      <vt:lpstr>PowerPoint Presentation</vt:lpstr>
      <vt:lpstr>PowerPoint Presentation</vt:lpstr>
      <vt:lpstr>PowerPoint Presentation</vt:lpstr>
      <vt:lpstr>Functions   &amp;   Parameters</vt:lpstr>
      <vt:lpstr>PowerPoint Presentation</vt:lpstr>
      <vt:lpstr>PowerPoint Presentation</vt:lpstr>
      <vt:lpstr>PowerPoint Presentation</vt:lpstr>
      <vt:lpstr>Control  Flow</vt:lpstr>
      <vt:lpstr>PowerPoint Presentation</vt:lpstr>
      <vt:lpstr>PowerPoint Presentation</vt:lpstr>
      <vt:lpstr>PowerPoint Presentation</vt:lpstr>
      <vt:lpstr>OOP</vt:lpstr>
      <vt:lpstr>Object-Oriented Programming (OOP) is a programming paradigm that organizes data and behavior into objects, allowing for easier code maintenance and reusability. It emphasizes concepts such as encapsulation, inheritance, and polymorphism.</vt:lpstr>
      <vt:lpstr>  1</vt:lpstr>
      <vt:lpstr>1</vt:lpstr>
      <vt:lpstr>3</vt:lpstr>
      <vt:lpstr>Some Shorthand notations in Dart</vt:lpstr>
      <vt:lpstr>PowerPoint Presentation</vt:lpstr>
      <vt:lpstr>Asynchronous  Programming </vt:lpstr>
      <vt:lpstr>In simple,  future represent that data will be available after period of time (in future)</vt:lpstr>
      <vt:lpstr>Don’t move from this part until execute this function</vt:lpstr>
      <vt:lpstr>Asynchronous  Programming </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Mostafa</cp:lastModifiedBy>
  <cp:revision>22</cp:revision>
  <dcterms:created xsi:type="dcterms:W3CDTF">2024-11-19T14:48:00Z</dcterms:created>
  <dcterms:modified xsi:type="dcterms:W3CDTF">2024-11-24T09:36:52Z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97258D90C9FF4E808977C0DE2B7E7CAC_12</vt:lpwstr>
  </property>
  <property fmtid="{D5CDD505-2E9C-101B-9397-08002B2CF9AE}" pid="3" name="KSOProductBuildVer">
    <vt:lpwstr>1033-12.2.0.18911</vt:lpwstr>
  </property>
</Properties>
</file>